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 id="2147483652" r:id="rId2"/>
    <p:sldMasterId id="2147483648" r:id="rId3"/>
  </p:sldMasterIdLst>
  <p:notesMasterIdLst>
    <p:notesMasterId r:id="rId89"/>
  </p:notesMasterIdLst>
  <p:sldIdLst>
    <p:sldId id="256" r:id="rId4"/>
    <p:sldId id="278" r:id="rId5"/>
    <p:sldId id="282" r:id="rId6"/>
    <p:sldId id="283" r:id="rId7"/>
    <p:sldId id="284" r:id="rId8"/>
    <p:sldId id="288" r:id="rId9"/>
    <p:sldId id="295" r:id="rId10"/>
    <p:sldId id="296" r:id="rId11"/>
    <p:sldId id="307" r:id="rId12"/>
    <p:sldId id="308" r:id="rId13"/>
    <p:sldId id="309" r:id="rId14"/>
    <p:sldId id="310" r:id="rId15"/>
    <p:sldId id="285" r:id="rId16"/>
    <p:sldId id="286" r:id="rId17"/>
    <p:sldId id="366" r:id="rId18"/>
    <p:sldId id="287" r:id="rId19"/>
    <p:sldId id="358" r:id="rId20"/>
    <p:sldId id="367" r:id="rId21"/>
    <p:sldId id="289" r:id="rId22"/>
    <p:sldId id="302" r:id="rId23"/>
    <p:sldId id="303" r:id="rId24"/>
    <p:sldId id="304" r:id="rId25"/>
    <p:sldId id="305" r:id="rId26"/>
    <p:sldId id="306" r:id="rId27"/>
    <p:sldId id="332" r:id="rId28"/>
    <p:sldId id="333" r:id="rId29"/>
    <p:sldId id="334" r:id="rId30"/>
    <p:sldId id="335" r:id="rId31"/>
    <p:sldId id="291" r:id="rId32"/>
    <p:sldId id="257" r:id="rId33"/>
    <p:sldId id="359" r:id="rId34"/>
    <p:sldId id="360" r:id="rId35"/>
    <p:sldId id="361" r:id="rId36"/>
    <p:sldId id="298" r:id="rId37"/>
    <p:sldId id="362" r:id="rId38"/>
    <p:sldId id="363" r:id="rId39"/>
    <p:sldId id="364" r:id="rId40"/>
    <p:sldId id="365" r:id="rId41"/>
    <p:sldId id="290" r:id="rId42"/>
    <p:sldId id="346" r:id="rId43"/>
    <p:sldId id="258" r:id="rId44"/>
    <p:sldId id="260" r:id="rId45"/>
    <p:sldId id="261" r:id="rId46"/>
    <p:sldId id="347" r:id="rId47"/>
    <p:sldId id="348" r:id="rId48"/>
    <p:sldId id="349" r:id="rId49"/>
    <p:sldId id="350" r:id="rId50"/>
    <p:sldId id="292" r:id="rId51"/>
    <p:sldId id="351" r:id="rId52"/>
    <p:sldId id="352" r:id="rId53"/>
    <p:sldId id="339" r:id="rId54"/>
    <p:sldId id="337" r:id="rId55"/>
    <p:sldId id="341" r:id="rId56"/>
    <p:sldId id="342" r:id="rId57"/>
    <p:sldId id="343" r:id="rId58"/>
    <p:sldId id="353" r:id="rId59"/>
    <p:sldId id="345" r:id="rId60"/>
    <p:sldId id="344" r:id="rId61"/>
    <p:sldId id="354" r:id="rId62"/>
    <p:sldId id="355" r:id="rId63"/>
    <p:sldId id="356" r:id="rId64"/>
    <p:sldId id="357" r:id="rId65"/>
    <p:sldId id="293"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294" r:id="rId8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6327"/>
  </p:normalViewPr>
  <p:slideViewPr>
    <p:cSldViewPr snapToGrid="0" snapToObjects="1">
      <p:cViewPr varScale="1">
        <p:scale>
          <a:sx n="75" d="100"/>
          <a:sy n="75" d="100"/>
        </p:scale>
        <p:origin x="197"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6" d="100"/>
          <a:sy n="136"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descr="A black and grey logo&#10;&#10;Description automatically generated">
            <a:extLst>
              <a:ext uri="{FF2B5EF4-FFF2-40B4-BE49-F238E27FC236}">
                <a16:creationId xmlns:a16="http://schemas.microsoft.com/office/drawing/2014/main" id="{1F2A9752-CF06-B8EF-98A3-F341EE495CE4}"/>
              </a:ext>
            </a:extLst>
          </p:cNvPr>
          <p:cNvPicPr>
            <a:picLocks noChangeAspect="1"/>
          </p:cNvPicPr>
          <p:nvPr userDrawn="1"/>
        </p:nvPicPr>
        <p:blipFill>
          <a:blip r:embed="rId3"/>
          <a:stretch>
            <a:fillRect/>
          </a:stretch>
        </p:blipFill>
        <p:spPr>
          <a:xfrm>
            <a:off x="7752936" y="45363"/>
            <a:ext cx="787128" cy="768085"/>
          </a:xfrm>
          <a:prstGeom prst="rect">
            <a:avLst/>
          </a:prstGeom>
        </p:spPr>
      </p:pic>
    </p:spTree>
    <p:extLst>
      <p:ext uri="{BB962C8B-B14F-4D97-AF65-F5344CB8AC3E}">
        <p14:creationId xmlns:p14="http://schemas.microsoft.com/office/powerpoint/2010/main" val="161318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20240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23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6416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0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4767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6199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941954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8300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7274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2952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47821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pic>
        <p:nvPicPr>
          <p:cNvPr id="7" name="Picture 6" descr="A black and grey logo&#10;&#10;Description automatically generated">
            <a:extLst>
              <a:ext uri="{FF2B5EF4-FFF2-40B4-BE49-F238E27FC236}">
                <a16:creationId xmlns:a16="http://schemas.microsoft.com/office/drawing/2014/main" id="{ADFDC200-0756-3393-D574-904FA3E56045}"/>
              </a:ext>
            </a:extLst>
          </p:cNvPr>
          <p:cNvPicPr>
            <a:picLocks noChangeAspect="1"/>
          </p:cNvPicPr>
          <p:nvPr userDrawn="1"/>
        </p:nvPicPr>
        <p:blipFill>
          <a:blip r:embed="rId3"/>
          <a:stretch>
            <a:fillRect/>
          </a:stretch>
        </p:blipFill>
        <p:spPr>
          <a:xfrm>
            <a:off x="8169648" y="82434"/>
            <a:ext cx="787128" cy="768085"/>
          </a:xfrm>
          <a:prstGeom prst="rect">
            <a:avLst/>
          </a:prstGeom>
        </p:spPr>
      </p:pic>
    </p:spTree>
    <p:extLst>
      <p:ext uri="{BB962C8B-B14F-4D97-AF65-F5344CB8AC3E}">
        <p14:creationId xmlns:p14="http://schemas.microsoft.com/office/powerpoint/2010/main" val="185385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21809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stretch>
            <a:fillRect/>
          </a:stretch>
        </p:blipFill>
        <p:spPr>
          <a:xfrm>
            <a:off x="7752936" y="45363"/>
            <a:ext cx="787128" cy="768085"/>
          </a:xfrm>
          <a:prstGeom prst="rect">
            <a:avLst/>
          </a:prstGeom>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72669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9/21/2023</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11132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9AF26-8923-4B3A-B6F8-88A6346CB3D3}"/>
              </a:ext>
            </a:extLst>
          </p:cNvPr>
          <p:cNvSpPr>
            <a:spLocks noGrp="1"/>
          </p:cNvSpPr>
          <p:nvPr>
            <p:ph type="dt" sz="half" idx="10"/>
          </p:nvPr>
        </p:nvSpPr>
        <p:spPr/>
        <p:txBody>
          <a:bodyPr/>
          <a:lstStyle/>
          <a:p>
            <a:fld id="{6D7D1E69-64CF-41B4-B4B1-B7E4CDEF97AD}" type="datetimeFigureOut">
              <a:rPr lang="en-US" smtClean="0"/>
              <a:t>9/21/2023</a:t>
            </a:fld>
            <a:endParaRPr lang="en-US"/>
          </a:p>
        </p:txBody>
      </p:sp>
      <p:sp>
        <p:nvSpPr>
          <p:cNvPr id="3" name="Footer Placeholder 2">
            <a:extLst>
              <a:ext uri="{FF2B5EF4-FFF2-40B4-BE49-F238E27FC236}">
                <a16:creationId xmlns:a16="http://schemas.microsoft.com/office/drawing/2014/main" id="{7AD9093F-6332-4DAA-B0D8-093243F3B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54370-C2B2-41E8-8FBA-5068BB7D934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327643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749A-C6E8-56A8-F733-E6EA0A63D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3FE65-D89B-1C6B-C3F6-03D69A02322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45F572-E074-B760-4AA4-C24254DECE7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6B5A1-D2FD-1700-CBBE-7CCD94A41453}"/>
              </a:ext>
            </a:extLst>
          </p:cNvPr>
          <p:cNvSpPr>
            <a:spLocks noGrp="1"/>
          </p:cNvSpPr>
          <p:nvPr>
            <p:ph type="dt" sz="half" idx="10"/>
          </p:nvPr>
        </p:nvSpPr>
        <p:spPr/>
        <p:txBody>
          <a:bodyPr/>
          <a:lstStyle/>
          <a:p>
            <a:fld id="{E3D6FE27-5F2C-4E5B-9206-33A41B8ABF4D}" type="datetimeFigureOut">
              <a:rPr lang="en-US" smtClean="0"/>
              <a:t>9/21/2023</a:t>
            </a:fld>
            <a:endParaRPr lang="en-US"/>
          </a:p>
        </p:txBody>
      </p:sp>
      <p:sp>
        <p:nvSpPr>
          <p:cNvPr id="6" name="Footer Placeholder 5">
            <a:extLst>
              <a:ext uri="{FF2B5EF4-FFF2-40B4-BE49-F238E27FC236}">
                <a16:creationId xmlns:a16="http://schemas.microsoft.com/office/drawing/2014/main" id="{D3B6A100-FBF5-5C1A-1216-82D714FB4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211AC-F0B9-AA18-214A-01BD27D8F918}"/>
              </a:ext>
            </a:extLst>
          </p:cNvPr>
          <p:cNvSpPr>
            <a:spLocks noGrp="1"/>
          </p:cNvSpPr>
          <p:nvPr>
            <p:ph type="sldNum" sz="quarter" idx="12"/>
          </p:nvPr>
        </p:nvSpPr>
        <p:spPr/>
        <p:txBody>
          <a:bodyPr/>
          <a:lstStyle/>
          <a:p>
            <a:fld id="{332D4661-D2F0-45B9-8EE1-D358B852CA23}" type="slidenum">
              <a:rPr lang="en-US" smtClean="0"/>
              <a:t>‹#›</a:t>
            </a:fld>
            <a:endParaRPr lang="en-US"/>
          </a:p>
        </p:txBody>
      </p:sp>
    </p:spTree>
    <p:extLst>
      <p:ext uri="{BB962C8B-B14F-4D97-AF65-F5344CB8AC3E}">
        <p14:creationId xmlns:p14="http://schemas.microsoft.com/office/powerpoint/2010/main" val="2105272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2689750"/>
            <a:ext cx="8197114" cy="2005343"/>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247571"/>
            <a:ext cx="8184662" cy="308378"/>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342502"/>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47A2-8B29-D621-F303-C49B7700C50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218D503-FA9F-B15F-5500-6970193A172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98C80-9EDE-D6C1-BD83-7CD468406D03}"/>
              </a:ext>
            </a:extLst>
          </p:cNvPr>
          <p:cNvSpPr>
            <a:spLocks noGrp="1"/>
          </p:cNvSpPr>
          <p:nvPr>
            <p:ph type="dt" sz="half" idx="10"/>
          </p:nvPr>
        </p:nvSpPr>
        <p:spPr/>
        <p:txBody>
          <a:bodyPr/>
          <a:lstStyle/>
          <a:p>
            <a:fld id="{FE05B5AD-149B-4794-806F-11730B6158CC}" type="datetimeFigureOut">
              <a:rPr lang="en-US" smtClean="0"/>
              <a:t>9/21/2023</a:t>
            </a:fld>
            <a:endParaRPr lang="en-US"/>
          </a:p>
        </p:txBody>
      </p:sp>
      <p:sp>
        <p:nvSpPr>
          <p:cNvPr id="5" name="Footer Placeholder 4">
            <a:extLst>
              <a:ext uri="{FF2B5EF4-FFF2-40B4-BE49-F238E27FC236}">
                <a16:creationId xmlns:a16="http://schemas.microsoft.com/office/drawing/2014/main" id="{77DC6427-4378-82FE-F4D5-CC83F030E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32A0A-E0EB-1BC5-8860-0586827E9913}"/>
              </a:ext>
            </a:extLst>
          </p:cNvPr>
          <p:cNvSpPr>
            <a:spLocks noGrp="1"/>
          </p:cNvSpPr>
          <p:nvPr>
            <p:ph type="sldNum" sz="quarter" idx="12"/>
          </p:nvPr>
        </p:nvSpPr>
        <p:spPr/>
        <p:txBody>
          <a:bodyPr/>
          <a:lstStyle/>
          <a:p>
            <a:fld id="{E13FC886-5997-4386-8565-8257A678AE4E}" type="slidenum">
              <a:rPr lang="en-US" smtClean="0"/>
              <a:t>‹#›</a:t>
            </a:fld>
            <a:endParaRPr lang="en-US"/>
          </a:p>
        </p:txBody>
      </p:sp>
    </p:spTree>
    <p:extLst>
      <p:ext uri="{BB962C8B-B14F-4D97-AF65-F5344CB8AC3E}">
        <p14:creationId xmlns:p14="http://schemas.microsoft.com/office/powerpoint/2010/main" val="235578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5318-A33F-5D07-606E-4FF712060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8AC42-ADC3-A724-D44E-13F1024BF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E16A0-3EAD-6E2E-0131-AB7A8EAE47F8}"/>
              </a:ext>
            </a:extLst>
          </p:cNvPr>
          <p:cNvSpPr>
            <a:spLocks noGrp="1"/>
          </p:cNvSpPr>
          <p:nvPr>
            <p:ph type="dt" sz="half" idx="10"/>
          </p:nvPr>
        </p:nvSpPr>
        <p:spPr/>
        <p:txBody>
          <a:bodyPr/>
          <a:lstStyle/>
          <a:p>
            <a:fld id="{FE05B5AD-149B-4794-806F-11730B6158CC}" type="datetimeFigureOut">
              <a:rPr lang="en-US" smtClean="0"/>
              <a:t>9/21/2023</a:t>
            </a:fld>
            <a:endParaRPr lang="en-US"/>
          </a:p>
        </p:txBody>
      </p:sp>
      <p:sp>
        <p:nvSpPr>
          <p:cNvPr id="5" name="Footer Placeholder 4">
            <a:extLst>
              <a:ext uri="{FF2B5EF4-FFF2-40B4-BE49-F238E27FC236}">
                <a16:creationId xmlns:a16="http://schemas.microsoft.com/office/drawing/2014/main" id="{3AC24BB9-34D5-222A-5563-8C71094DE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574F0-F933-F3A4-965C-6235003F8EAD}"/>
              </a:ext>
            </a:extLst>
          </p:cNvPr>
          <p:cNvSpPr>
            <a:spLocks noGrp="1"/>
          </p:cNvSpPr>
          <p:nvPr>
            <p:ph type="sldNum" sz="quarter" idx="12"/>
          </p:nvPr>
        </p:nvSpPr>
        <p:spPr/>
        <p:txBody>
          <a:bodyPr/>
          <a:lstStyle/>
          <a:p>
            <a:fld id="{E13FC886-5997-4386-8565-8257A678AE4E}" type="slidenum">
              <a:rPr lang="en-US" smtClean="0"/>
              <a:t>‹#›</a:t>
            </a:fld>
            <a:endParaRPr lang="en-US"/>
          </a:p>
        </p:txBody>
      </p:sp>
    </p:spTree>
    <p:extLst>
      <p:ext uri="{BB962C8B-B14F-4D97-AF65-F5344CB8AC3E}">
        <p14:creationId xmlns:p14="http://schemas.microsoft.com/office/powerpoint/2010/main" val="206487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6577-43D8-7943-7D86-8B556481F5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0225E85-67C5-2687-F3F1-32E96EC225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85B4CC-C88D-FA5E-7A3B-F462BE56B4E7}"/>
              </a:ext>
            </a:extLst>
          </p:cNvPr>
          <p:cNvSpPr>
            <a:spLocks noGrp="1"/>
          </p:cNvSpPr>
          <p:nvPr>
            <p:ph type="dt" sz="half" idx="10"/>
          </p:nvPr>
        </p:nvSpPr>
        <p:spPr/>
        <p:txBody>
          <a:bodyPr/>
          <a:lstStyle/>
          <a:p>
            <a:fld id="{FE05B5AD-149B-4794-806F-11730B6158CC}" type="datetimeFigureOut">
              <a:rPr lang="en-US" smtClean="0"/>
              <a:t>9/21/2023</a:t>
            </a:fld>
            <a:endParaRPr lang="en-US"/>
          </a:p>
        </p:txBody>
      </p:sp>
      <p:sp>
        <p:nvSpPr>
          <p:cNvPr id="5" name="Footer Placeholder 4">
            <a:extLst>
              <a:ext uri="{FF2B5EF4-FFF2-40B4-BE49-F238E27FC236}">
                <a16:creationId xmlns:a16="http://schemas.microsoft.com/office/drawing/2014/main" id="{1AB53D8C-B140-D905-CB07-FC514A1A4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D8E2D-50AD-9202-89C1-F74DCD9701CC}"/>
              </a:ext>
            </a:extLst>
          </p:cNvPr>
          <p:cNvSpPr>
            <a:spLocks noGrp="1"/>
          </p:cNvSpPr>
          <p:nvPr>
            <p:ph type="sldNum" sz="quarter" idx="12"/>
          </p:nvPr>
        </p:nvSpPr>
        <p:spPr/>
        <p:txBody>
          <a:bodyPr/>
          <a:lstStyle/>
          <a:p>
            <a:fld id="{E13FC886-5997-4386-8565-8257A678AE4E}" type="slidenum">
              <a:rPr lang="en-US" smtClean="0"/>
              <a:t>‹#›</a:t>
            </a:fld>
            <a:endParaRPr lang="en-US"/>
          </a:p>
        </p:txBody>
      </p:sp>
    </p:spTree>
    <p:extLst>
      <p:ext uri="{BB962C8B-B14F-4D97-AF65-F5344CB8AC3E}">
        <p14:creationId xmlns:p14="http://schemas.microsoft.com/office/powerpoint/2010/main" val="212722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64"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5" r:id="rId28"/>
    <p:sldLayoutId id="2147483866" r:id="rId29"/>
    <p:sldLayoutId id="2147483867" r:id="rId30"/>
    <p:sldLayoutId id="2147483868" r:id="rId31"/>
    <p:sldLayoutId id="2147483869" r:id="rId32"/>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329787"/>
            <a:ext cx="3979628" cy="816997"/>
          </a:xfrm>
          <a:prstGeom prst="rect">
            <a:avLst/>
          </a:prstGeom>
        </p:spPr>
      </p:pic>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24B69-03EF-B089-27F5-0AA4FF7BE3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5CB26E-FF38-F94F-D074-36304D40B3F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B215E-6446-6D38-F845-69460F1F409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05B5AD-149B-4794-806F-11730B6158CC}" type="datetimeFigureOut">
              <a:rPr lang="en-US" smtClean="0"/>
              <a:t>9/21/2023</a:t>
            </a:fld>
            <a:endParaRPr lang="en-US"/>
          </a:p>
        </p:txBody>
      </p:sp>
      <p:sp>
        <p:nvSpPr>
          <p:cNvPr id="5" name="Footer Placeholder 4">
            <a:extLst>
              <a:ext uri="{FF2B5EF4-FFF2-40B4-BE49-F238E27FC236}">
                <a16:creationId xmlns:a16="http://schemas.microsoft.com/office/drawing/2014/main" id="{CC24D864-4EFE-F650-4FB5-AE1BBDA9FA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E5E0A-8D84-ABA1-431E-F5EF159CA2C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3FC886-5997-4386-8565-8257A678AE4E}" type="slidenum">
              <a:rPr lang="en-US" smtClean="0"/>
              <a:t>‹#›</a:t>
            </a:fld>
            <a:endParaRPr lang="en-US"/>
          </a:p>
        </p:txBody>
      </p:sp>
    </p:spTree>
    <p:extLst>
      <p:ext uri="{BB962C8B-B14F-4D97-AF65-F5344CB8AC3E}">
        <p14:creationId xmlns:p14="http://schemas.microsoft.com/office/powerpoint/2010/main" val="43646220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facsenate@mst.edu" TargetMode="Externa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cc.mst.edu/" TargetMode="Externa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hyperlink" Target="https://itanswers.mst.edu/" TargetMode="External"/><Relationship Id="rId2" Type="http://schemas.openxmlformats.org/officeDocument/2006/relationships/hyperlink" Target="https://status.mst.edu/" TargetMode="Externa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sidehighered.com/news/tech-innovation/2023/07/25/college-email-life-risk-google-limits-free-storage" TargetMode="Externa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4.png"/><Relationship Id="rId4"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6.png"/><Relationship Id="rId4"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7.png"/><Relationship Id="rId4"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p:txBody>
          <a:bodyPr/>
          <a:lstStyle/>
          <a:p>
            <a:r>
              <a:rPr lang="en-US"/>
              <a:t>Missouri University of Science and Technology</a:t>
            </a:r>
            <a:endParaRPr lang="en-US" dirty="0"/>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p:txBody>
          <a:bodyPr/>
          <a:lstStyle/>
          <a:p>
            <a:r>
              <a:rPr lang="en-US" dirty="0"/>
              <a:t>September 21, 2023</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dirty="0"/>
              <a:t>Faculty Senate Meeting</a:t>
            </a:r>
          </a:p>
        </p:txBody>
      </p:sp>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8B8E-CDE0-C8D9-D315-82529691C1D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400" dirty="0">
                <a:latin typeface="+mj-lt"/>
              </a:rPr>
              <a:t>Shared Governance</a:t>
            </a:r>
          </a:p>
        </p:txBody>
      </p:sp>
      <p:sp>
        <p:nvSpPr>
          <p:cNvPr id="3" name="Content Placeholder 2">
            <a:extLst>
              <a:ext uri="{FF2B5EF4-FFF2-40B4-BE49-F238E27FC236}">
                <a16:creationId xmlns:a16="http://schemas.microsoft.com/office/drawing/2014/main" id="{16708ABC-64B2-9CBD-EEEE-BBDF06450096}"/>
              </a:ext>
            </a:extLst>
          </p:cNvPr>
          <p:cNvSpPr>
            <a:spLocks noGrp="1"/>
          </p:cNvSpPr>
          <p:nvPr>
            <p:ph idx="1"/>
          </p:nvPr>
        </p:nvSpPr>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lnSpc>
                <a:spcPct val="120000"/>
              </a:lnSpc>
              <a:spcBef>
                <a:spcPts val="0"/>
              </a:spcBef>
              <a:spcAft>
                <a:spcPts val="0"/>
              </a:spcAft>
              <a:buFont typeface="Wingdings" panose="05000000000000000000" pitchFamily="2" charset="2"/>
              <a:buChar char="Ø"/>
            </a:pPr>
            <a:r>
              <a:rPr lang="en-US" sz="1800" dirty="0"/>
              <a:t>Presented to New Faculty Retreat in August, 2023</a:t>
            </a:r>
          </a:p>
          <a:p>
            <a:pPr marL="342900" indent="-342900">
              <a:lnSpc>
                <a:spcPct val="120000"/>
              </a:lnSpc>
              <a:spcBef>
                <a:spcPts val="0"/>
              </a:spcBef>
              <a:spcAft>
                <a:spcPts val="0"/>
              </a:spcAft>
              <a:buFont typeface="Wingdings" panose="05000000000000000000" pitchFamily="2" charset="2"/>
              <a:buChar char="Ø"/>
            </a:pPr>
            <a:r>
              <a:rPr lang="en-US" sz="1800" dirty="0"/>
              <a:t>Collaborative and participatory decision-making involving </a:t>
            </a:r>
            <a:r>
              <a:rPr lang="en-US" sz="1800" u="sng" dirty="0"/>
              <a:t>faculty</a:t>
            </a:r>
            <a:r>
              <a:rPr lang="en-US" sz="1800" dirty="0"/>
              <a:t>, administrators, staff, and students, in shaping policies, procedures, and direction of Missouri S&amp;T.</a:t>
            </a:r>
          </a:p>
          <a:p>
            <a:pPr marL="342900" indent="-342900">
              <a:lnSpc>
                <a:spcPct val="120000"/>
              </a:lnSpc>
              <a:spcBef>
                <a:spcPts val="0"/>
              </a:spcBef>
              <a:spcAft>
                <a:spcPts val="0"/>
              </a:spcAft>
              <a:buFont typeface="Wingdings" panose="05000000000000000000" pitchFamily="2" charset="2"/>
              <a:buChar char="Ø"/>
            </a:pPr>
            <a:r>
              <a:rPr lang="en-US" sz="1800" dirty="0"/>
              <a:t>The role of faculty is to have primary responsibility for curriculum, subject matter and instruction, and research that we participate in on campus.</a:t>
            </a:r>
          </a:p>
          <a:p>
            <a:pPr marL="342900" indent="-342900">
              <a:lnSpc>
                <a:spcPct val="120000"/>
              </a:lnSpc>
              <a:spcBef>
                <a:spcPts val="0"/>
              </a:spcBef>
              <a:spcAft>
                <a:spcPts val="0"/>
              </a:spcAft>
              <a:buFont typeface="Wingdings" panose="05000000000000000000" pitchFamily="2" charset="2"/>
              <a:buChar char="Ø"/>
            </a:pPr>
            <a:r>
              <a:rPr lang="en-US" sz="1800" dirty="0"/>
              <a:t>Responsibilities include appointments, promotion, and the granting of tenure.</a:t>
            </a:r>
          </a:p>
          <a:p>
            <a:pPr marL="342900" indent="-342900">
              <a:lnSpc>
                <a:spcPct val="120000"/>
              </a:lnSpc>
              <a:spcBef>
                <a:spcPts val="0"/>
              </a:spcBef>
              <a:spcAft>
                <a:spcPts val="0"/>
              </a:spcAft>
              <a:buFont typeface="Wingdings" panose="05000000000000000000" pitchFamily="2" charset="2"/>
              <a:buChar char="Ø"/>
            </a:pPr>
            <a:r>
              <a:rPr lang="en-US" sz="1800" dirty="0"/>
              <a:t>Faculty should have a role in decision-making, as well, in areas such as long-term budgeting, as well as the selection and evaluation of administrators.</a:t>
            </a:r>
          </a:p>
        </p:txBody>
      </p:sp>
    </p:spTree>
    <p:extLst>
      <p:ext uri="{BB962C8B-B14F-4D97-AF65-F5344CB8AC3E}">
        <p14:creationId xmlns:p14="http://schemas.microsoft.com/office/powerpoint/2010/main" val="52485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82CB-E912-147C-3922-77DE0DEB5258}"/>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Shared Governance</a:t>
            </a:r>
          </a:p>
        </p:txBody>
      </p:sp>
      <p:sp>
        <p:nvSpPr>
          <p:cNvPr id="3" name="Content Placeholder 2">
            <a:extLst>
              <a:ext uri="{FF2B5EF4-FFF2-40B4-BE49-F238E27FC236}">
                <a16:creationId xmlns:a16="http://schemas.microsoft.com/office/drawing/2014/main" id="{D695D207-9434-62CF-51D4-72C894E4E536}"/>
              </a:ext>
            </a:extLst>
          </p:cNvPr>
          <p:cNvSpPr>
            <a:spLocks noGrp="1"/>
          </p:cNvSpPr>
          <p:nvPr>
            <p:ph idx="1"/>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spcBef>
                <a:spcPts val="0"/>
              </a:spcBef>
              <a:spcAft>
                <a:spcPts val="0"/>
              </a:spcAft>
              <a:buFont typeface="Wingdings" panose="05000000000000000000" pitchFamily="2" charset="2"/>
              <a:buChar char="Ø"/>
            </a:pPr>
            <a:r>
              <a:rPr lang="en-US" sz="1950" dirty="0">
                <a:effectLst/>
                <a:ea typeface="Calibri" panose="020F0502020204030204" pitchFamily="34" charset="0"/>
                <a:cs typeface="Times New Roman" panose="02020603050405020304" pitchFamily="18" charset="0"/>
              </a:rPr>
              <a:t>Key elements of faculty senate, and of shared governance more broadly, include academic freedom and autonomy, expertise and </a:t>
            </a:r>
            <a:r>
              <a:rPr lang="en-US" sz="2000" dirty="0">
                <a:effectLst/>
                <a:ea typeface="Calibri" panose="020F0502020204030204" pitchFamily="34" charset="0"/>
                <a:cs typeface="Times New Roman" panose="02020603050405020304" pitchFamily="18" charset="0"/>
              </a:rPr>
              <a:t>inclusivity</a:t>
            </a:r>
            <a:r>
              <a:rPr lang="en-US" sz="1950" dirty="0">
                <a:effectLst/>
                <a:ea typeface="Calibri" panose="020F0502020204030204" pitchFamily="34" charset="0"/>
                <a:cs typeface="Times New Roman" panose="02020603050405020304" pitchFamily="18" charset="0"/>
              </a:rPr>
              <a:t>, and transparency. </a:t>
            </a:r>
          </a:p>
          <a:p>
            <a:pPr marL="342900" indent="-342900">
              <a:spcBef>
                <a:spcPts val="0"/>
              </a:spcBef>
              <a:spcAft>
                <a:spcPts val="0"/>
              </a:spcAft>
              <a:buFont typeface="Wingdings" panose="05000000000000000000" pitchFamily="2" charset="2"/>
              <a:buChar char="Ø"/>
            </a:pPr>
            <a:r>
              <a:rPr lang="en-US" sz="1950" dirty="0">
                <a:effectLst/>
                <a:ea typeface="Calibri" panose="020F0502020204030204" pitchFamily="34" charset="0"/>
                <a:cs typeface="Times New Roman" panose="02020603050405020304" pitchFamily="18" charset="0"/>
              </a:rPr>
              <a:t>Safeguarding academic freedom and autonomy allows faculty to engage in research, teaching, and other scholarly activities without inappropriate influences. </a:t>
            </a:r>
          </a:p>
          <a:p>
            <a:pPr marL="342900" indent="-342900">
              <a:spcBef>
                <a:spcPts val="0"/>
              </a:spcBef>
              <a:spcAft>
                <a:spcPts val="0"/>
              </a:spcAft>
              <a:buFont typeface="Wingdings" panose="05000000000000000000" pitchFamily="2" charset="2"/>
              <a:buChar char="Ø"/>
            </a:pPr>
            <a:r>
              <a:rPr lang="en-US" sz="1950" dirty="0">
                <a:effectLst/>
                <a:ea typeface="Calibri" panose="020F0502020204030204" pitchFamily="34" charset="0"/>
                <a:cs typeface="Times New Roman" panose="02020603050405020304" pitchFamily="18" charset="0"/>
              </a:rPr>
              <a:t>Being involved in shared governance through faculty senate, for example, ensures that decisions are made collaboratively. </a:t>
            </a:r>
          </a:p>
          <a:p>
            <a:pPr marL="342900" indent="-342900">
              <a:spcBef>
                <a:spcPts val="0"/>
              </a:spcBef>
              <a:spcAft>
                <a:spcPts val="0"/>
              </a:spcAft>
              <a:buFont typeface="Wingdings" panose="05000000000000000000" pitchFamily="2" charset="2"/>
              <a:buChar char="Ø"/>
            </a:pPr>
            <a:r>
              <a:rPr lang="en-US" sz="1950" dirty="0">
                <a:effectLst/>
                <a:ea typeface="Calibri" panose="020F0502020204030204" pitchFamily="34" charset="0"/>
                <a:cs typeface="Times New Roman" panose="02020603050405020304" pitchFamily="18" charset="0"/>
              </a:rPr>
              <a:t>That inclusivity of various areas of expertise enhances the quality of decisions being made.</a:t>
            </a:r>
          </a:p>
        </p:txBody>
      </p:sp>
    </p:spTree>
    <p:extLst>
      <p:ext uri="{BB962C8B-B14F-4D97-AF65-F5344CB8AC3E}">
        <p14:creationId xmlns:p14="http://schemas.microsoft.com/office/powerpoint/2010/main" val="305912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9369-6B77-4175-DC55-0465016A1A72}"/>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Campus Matters</a:t>
            </a:r>
          </a:p>
        </p:txBody>
      </p:sp>
      <p:sp>
        <p:nvSpPr>
          <p:cNvPr id="3" name="Content Placeholder 2">
            <a:extLst>
              <a:ext uri="{FF2B5EF4-FFF2-40B4-BE49-F238E27FC236}">
                <a16:creationId xmlns:a16="http://schemas.microsoft.com/office/drawing/2014/main" id="{9B9A4E79-9D45-0BEE-1AAC-09E7D9889925}"/>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spcBef>
                <a:spcPts val="0"/>
              </a:spcBef>
              <a:spcAft>
                <a:spcPts val="0"/>
              </a:spcAft>
              <a:buFont typeface="Wingdings" panose="05000000000000000000" pitchFamily="2" charset="2"/>
              <a:buChar char="Ø"/>
            </a:pPr>
            <a:r>
              <a:rPr lang="en-US" sz="2000" dirty="0"/>
              <a:t>Faculty Senate officer/rotation duties</a:t>
            </a:r>
          </a:p>
          <a:p>
            <a:pPr lvl="1">
              <a:spcBef>
                <a:spcPts val="0"/>
              </a:spcBef>
              <a:spcAft>
                <a:spcPts val="0"/>
              </a:spcAft>
              <a:buFont typeface="Wingdings" panose="05000000000000000000" pitchFamily="2" charset="2"/>
              <a:buChar char="Ø"/>
            </a:pPr>
            <a:r>
              <a:rPr lang="en-US" sz="2000" dirty="0"/>
              <a:t>Goal: get duty sheets prepared for each officer and uploaded/linked to the faculty senate website</a:t>
            </a:r>
          </a:p>
          <a:p>
            <a:pPr marL="285750" indent="-285750">
              <a:spcBef>
                <a:spcPts val="0"/>
              </a:spcBef>
              <a:spcAft>
                <a:spcPts val="0"/>
              </a:spcAft>
              <a:buFont typeface="Wingdings" panose="05000000000000000000" pitchFamily="2" charset="2"/>
              <a:buChar char="Ø"/>
            </a:pPr>
            <a:r>
              <a:rPr lang="en-US" sz="2000" dirty="0"/>
              <a:t>Next Gen Fac meeting Dec 5</a:t>
            </a:r>
          </a:p>
          <a:p>
            <a:endParaRPr lang="en-US" dirty="0"/>
          </a:p>
        </p:txBody>
      </p:sp>
    </p:spTree>
    <p:extLst>
      <p:ext uri="{BB962C8B-B14F-4D97-AF65-F5344CB8AC3E}">
        <p14:creationId xmlns:p14="http://schemas.microsoft.com/office/powerpoint/2010/main" val="366167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IV. Campus Reports</a:t>
            </a:r>
          </a:p>
          <a:p>
            <a:pPr marL="1211580" lvl="3" indent="-742950">
              <a:buClr>
                <a:schemeClr val="bg1"/>
              </a:buClr>
              <a:buFont typeface="+mj-lt"/>
              <a:buAutoNum type="alphaUcPeriod"/>
            </a:pPr>
            <a:r>
              <a:rPr lang="en-US" sz="3600" dirty="0"/>
              <a:t>Staff Council</a:t>
            </a:r>
          </a:p>
          <a:p>
            <a:pPr marL="468630" lvl="3" indent="0">
              <a:buClr>
                <a:schemeClr val="bg1"/>
              </a:buClr>
              <a:buNone/>
            </a:pPr>
            <a:r>
              <a:rPr lang="en-US" sz="3600" dirty="0"/>
              <a:t>		J. Sansone</a:t>
            </a:r>
          </a:p>
        </p:txBody>
      </p:sp>
    </p:spTree>
    <p:extLst>
      <p:ext uri="{BB962C8B-B14F-4D97-AF65-F5344CB8AC3E}">
        <p14:creationId xmlns:p14="http://schemas.microsoft.com/office/powerpoint/2010/main" val="21001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IV. Campus Reports</a:t>
            </a:r>
          </a:p>
          <a:p>
            <a:pPr marL="1211580" lvl="3" indent="-742950">
              <a:buClr>
                <a:schemeClr val="bg1"/>
              </a:buClr>
              <a:buFont typeface="+mj-lt"/>
              <a:buAutoNum type="alphaUcPeriod" startAt="2"/>
            </a:pPr>
            <a:r>
              <a:rPr lang="en-US" sz="3600" dirty="0"/>
              <a:t>Student Council</a:t>
            </a:r>
          </a:p>
          <a:p>
            <a:pPr marL="468630" lvl="3" indent="0">
              <a:buClr>
                <a:schemeClr val="bg1"/>
              </a:buClr>
              <a:buNone/>
            </a:pPr>
            <a:r>
              <a:rPr lang="en-US" sz="3600" dirty="0"/>
              <a:t>		S. Young</a:t>
            </a:r>
          </a:p>
        </p:txBody>
      </p:sp>
    </p:spTree>
    <p:extLst>
      <p:ext uri="{BB962C8B-B14F-4D97-AF65-F5344CB8AC3E}">
        <p14:creationId xmlns:p14="http://schemas.microsoft.com/office/powerpoint/2010/main" val="275536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lstStyle/>
          <a:p>
            <a:pPr lvl="1"/>
            <a:r>
              <a:rPr lang="en-US" dirty="0"/>
              <a:t>Executive Team Meetings</a:t>
            </a:r>
          </a:p>
          <a:p>
            <a:pPr lvl="2"/>
            <a:r>
              <a:rPr lang="en-US" dirty="0"/>
              <a:t>Committees (Faculty/Advisory)</a:t>
            </a:r>
          </a:p>
          <a:p>
            <a:pPr lvl="1"/>
            <a:r>
              <a:rPr lang="en-US" dirty="0"/>
              <a:t>Facilities</a:t>
            </a:r>
          </a:p>
          <a:p>
            <a:pPr lvl="1"/>
            <a:r>
              <a:rPr lang="en-US" dirty="0"/>
              <a:t>Funding (Student Fees)</a:t>
            </a:r>
          </a:p>
          <a:p>
            <a:pPr lvl="1"/>
            <a:r>
              <a:rPr lang="en-US" dirty="0"/>
              <a:t>Tutoring/LEAD</a:t>
            </a:r>
          </a:p>
          <a:p>
            <a:pPr lvl="1"/>
            <a:r>
              <a:rPr lang="en-US" dirty="0"/>
              <a:t>Student Events</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r>
              <a:rPr lang="en-US" dirty="0"/>
              <a:t>Sammi Young- siyrn3@mst.edu</a:t>
            </a:r>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Student Council</a:t>
            </a:r>
          </a:p>
        </p:txBody>
      </p:sp>
    </p:spTree>
    <p:extLst>
      <p:ext uri="{BB962C8B-B14F-4D97-AF65-F5344CB8AC3E}">
        <p14:creationId xmlns:p14="http://schemas.microsoft.com/office/powerpoint/2010/main" val="182419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IV. Campus Reports</a:t>
            </a:r>
          </a:p>
          <a:p>
            <a:pPr marL="1211580" lvl="3" indent="-742950">
              <a:buClr>
                <a:schemeClr val="bg1"/>
              </a:buClr>
              <a:buFont typeface="+mj-lt"/>
              <a:buAutoNum type="alphaUcPeriod" startAt="3"/>
            </a:pPr>
            <a:r>
              <a:rPr lang="en-US" sz="3600" dirty="0"/>
              <a:t>Grad Student Council</a:t>
            </a:r>
          </a:p>
          <a:p>
            <a:pPr marL="468630" lvl="3" indent="0">
              <a:buClr>
                <a:schemeClr val="bg1"/>
              </a:buClr>
              <a:buNone/>
            </a:pPr>
            <a:r>
              <a:rPr lang="en-US" sz="3600" dirty="0"/>
              <a:t>		A. Iqbal</a:t>
            </a:r>
          </a:p>
        </p:txBody>
      </p:sp>
    </p:spTree>
    <p:extLst>
      <p:ext uri="{BB962C8B-B14F-4D97-AF65-F5344CB8AC3E}">
        <p14:creationId xmlns:p14="http://schemas.microsoft.com/office/powerpoint/2010/main" val="85676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V. Special Topic</a:t>
            </a:r>
          </a:p>
          <a:p>
            <a:pPr marL="468630" lvl="3" indent="0">
              <a:buClr>
                <a:schemeClr val="bg1"/>
              </a:buClr>
              <a:buNone/>
            </a:pPr>
            <a:r>
              <a:rPr lang="en-US" sz="3600" dirty="0"/>
              <a:t>HLC Assessment Academy Activity</a:t>
            </a:r>
          </a:p>
          <a:p>
            <a:pPr marL="468630" lvl="3" indent="0">
              <a:buClr>
                <a:schemeClr val="bg1"/>
              </a:buClr>
              <a:buNone/>
            </a:pPr>
            <a:r>
              <a:rPr lang="en-US" sz="3600" dirty="0"/>
              <a:t>	S. Raper</a:t>
            </a:r>
          </a:p>
        </p:txBody>
      </p:sp>
    </p:spTree>
    <p:extLst>
      <p:ext uri="{BB962C8B-B14F-4D97-AF65-F5344CB8AC3E}">
        <p14:creationId xmlns:p14="http://schemas.microsoft.com/office/powerpoint/2010/main" val="397978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A01257-9EF0-8899-F702-C0ECEAB8BFFB}"/>
              </a:ext>
            </a:extLst>
          </p:cNvPr>
          <p:cNvSpPr>
            <a:spLocks noGrp="1"/>
          </p:cNvSpPr>
          <p:nvPr>
            <p:ph idx="1"/>
          </p:nvPr>
        </p:nvSpPr>
        <p:spPr/>
        <p:txBody>
          <a:bodyPr>
            <a:normAutofit fontScale="70000" lnSpcReduction="20000"/>
          </a:bodyPr>
          <a:lstStyle/>
          <a:p>
            <a:r>
              <a:rPr lang="en-US" dirty="0"/>
              <a:t>Campus investment in evaluating and improving student learning</a:t>
            </a:r>
          </a:p>
          <a:p>
            <a:r>
              <a:rPr lang="en-US" dirty="0"/>
              <a:t>4-year team-based effort</a:t>
            </a:r>
          </a:p>
          <a:p>
            <a:r>
              <a:rPr lang="en-US" dirty="0"/>
              <a:t>Academy scholar and academy mentor</a:t>
            </a:r>
          </a:p>
          <a:p>
            <a:r>
              <a:rPr lang="en-US" dirty="0"/>
              <a:t>Project Identification, planning, execution</a:t>
            </a:r>
          </a:p>
          <a:p>
            <a:r>
              <a:rPr lang="en-US" dirty="0"/>
              <a:t>Cohort interactions (current and past)</a:t>
            </a:r>
          </a:p>
          <a:p>
            <a:pPr>
              <a:buNone/>
            </a:pPr>
            <a:endParaRPr lang="en-US" dirty="0"/>
          </a:p>
          <a:p>
            <a:endParaRPr lang="en-US" dirty="0"/>
          </a:p>
          <a:p>
            <a:endParaRPr lang="en-US" dirty="0"/>
          </a:p>
        </p:txBody>
      </p:sp>
      <p:sp>
        <p:nvSpPr>
          <p:cNvPr id="6" name="Content Placeholder 5">
            <a:extLst>
              <a:ext uri="{FF2B5EF4-FFF2-40B4-BE49-F238E27FC236}">
                <a16:creationId xmlns:a16="http://schemas.microsoft.com/office/drawing/2014/main" id="{ED2EC37A-ECB1-5835-E4DD-B8C6E051B611}"/>
              </a:ext>
            </a:extLst>
          </p:cNvPr>
          <p:cNvSpPr>
            <a:spLocks noGrp="1"/>
          </p:cNvSpPr>
          <p:nvPr>
            <p:ph sz="quarter" idx="13"/>
          </p:nvPr>
        </p:nvSpPr>
        <p:spPr/>
        <p:txBody>
          <a:bodyPr>
            <a:normAutofit fontScale="70000" lnSpcReduction="20000"/>
          </a:bodyPr>
          <a:lstStyle/>
          <a:p>
            <a:r>
              <a:rPr lang="en-US" dirty="0"/>
              <a:t>Serves as Quality Initiative</a:t>
            </a:r>
          </a:p>
          <a:p>
            <a:r>
              <a:rPr lang="en-US" dirty="0"/>
              <a:t>S. Raper, W. Jones, J. Jennings,  B. </a:t>
            </a:r>
            <a:r>
              <a:rPr lang="en-US" dirty="0" err="1"/>
              <a:t>Prewett</a:t>
            </a:r>
            <a:r>
              <a:rPr lang="en-US" dirty="0"/>
              <a:t>, E. Roberson, K. Woelk, need two to three more faculty (CEC and KC)</a:t>
            </a:r>
          </a:p>
          <a:p>
            <a:r>
              <a:rPr lang="en-US" dirty="0"/>
              <a:t>Roundtable initial meeting in Chicago (Oct 11 – 13)</a:t>
            </a:r>
          </a:p>
          <a:p>
            <a:r>
              <a:rPr lang="en-US" dirty="0"/>
              <a:t> Build on what we have, improve, change culture, impact </a:t>
            </a:r>
            <a:r>
              <a:rPr lang="en-US"/>
              <a:t>student success and learning</a:t>
            </a:r>
          </a:p>
        </p:txBody>
      </p:sp>
      <p:sp>
        <p:nvSpPr>
          <p:cNvPr id="4" name="Title 3">
            <a:extLst>
              <a:ext uri="{FF2B5EF4-FFF2-40B4-BE49-F238E27FC236}">
                <a16:creationId xmlns:a16="http://schemas.microsoft.com/office/drawing/2014/main" id="{510262BA-CBEF-CB89-DDE2-89E687B37B59}"/>
              </a:ext>
            </a:extLst>
          </p:cNvPr>
          <p:cNvSpPr>
            <a:spLocks noGrp="1"/>
          </p:cNvSpPr>
          <p:nvPr>
            <p:ph type="title"/>
          </p:nvPr>
        </p:nvSpPr>
        <p:spPr/>
        <p:txBody>
          <a:bodyPr>
            <a:noAutofit/>
          </a:bodyPr>
          <a:lstStyle/>
          <a:p>
            <a:r>
              <a:rPr lang="en-US" sz="2000" dirty="0"/>
              <a:t>Higher Learning Commission (HLC) Assessment Academy 2023 - 2027</a:t>
            </a:r>
          </a:p>
        </p:txBody>
      </p:sp>
      <p:sp>
        <p:nvSpPr>
          <p:cNvPr id="2" name="Subtitle 1">
            <a:extLst>
              <a:ext uri="{FF2B5EF4-FFF2-40B4-BE49-F238E27FC236}">
                <a16:creationId xmlns:a16="http://schemas.microsoft.com/office/drawing/2014/main" id="{4BAF0F5D-5908-88F4-815D-BBC6AE9694EB}"/>
              </a:ext>
            </a:extLst>
          </p:cNvPr>
          <p:cNvSpPr>
            <a:spLocks noGrp="1"/>
          </p:cNvSpPr>
          <p:nvPr>
            <p:ph type="subTitle" idx="14"/>
          </p:nvPr>
        </p:nvSpPr>
        <p:spPr/>
        <p:txBody>
          <a:bodyPr/>
          <a:lstStyle/>
          <a:p>
            <a:endParaRPr lang="en-US"/>
          </a:p>
        </p:txBody>
      </p:sp>
    </p:spTree>
    <p:extLst>
      <p:ext uri="{BB962C8B-B14F-4D97-AF65-F5344CB8AC3E}">
        <p14:creationId xmlns:p14="http://schemas.microsoft.com/office/powerpoint/2010/main" val="415532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753476" cy="1307592"/>
          </a:xfrm>
        </p:spPr>
        <p:txBody>
          <a:bodyPr/>
          <a:lstStyle/>
          <a:p>
            <a:r>
              <a:rPr lang="en-US" dirty="0"/>
              <a:t>VI. Reports of Standing Committees</a:t>
            </a:r>
          </a:p>
          <a:p>
            <a:pPr marL="1211580" lvl="3" indent="-742950">
              <a:buClr>
                <a:schemeClr val="bg1"/>
              </a:buClr>
              <a:buFont typeface="+mj-lt"/>
              <a:buAutoNum type="alphaUcPeriod"/>
            </a:pPr>
            <a:r>
              <a:rPr lang="en-US" sz="3600" dirty="0"/>
              <a:t>Campus Curriculum </a:t>
            </a:r>
          </a:p>
          <a:p>
            <a:pPr marL="468630" lvl="3" indent="0">
              <a:buClr>
                <a:schemeClr val="bg1"/>
              </a:buClr>
              <a:buNone/>
            </a:pPr>
            <a:r>
              <a:rPr lang="en-US" sz="3600" dirty="0"/>
              <a:t>		P. DeWitt</a:t>
            </a:r>
          </a:p>
        </p:txBody>
      </p:sp>
    </p:spTree>
    <p:extLst>
      <p:ext uri="{BB962C8B-B14F-4D97-AF65-F5344CB8AC3E}">
        <p14:creationId xmlns:p14="http://schemas.microsoft.com/office/powerpoint/2010/main" val="428843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09A86C-891B-4017-715E-C62D75F0DEF2}"/>
              </a:ext>
            </a:extLst>
          </p:cNvPr>
          <p:cNvSpPr>
            <a:spLocks noGrp="1"/>
          </p:cNvSpPr>
          <p:nvPr>
            <p:ph type="title"/>
          </p:nvPr>
        </p:nvSpPr>
        <p:spPr/>
        <p:txBody>
          <a:bodyPr>
            <a:normAutofit/>
          </a:bodyPr>
          <a:lstStyle/>
          <a:p>
            <a:r>
              <a:rPr lang="en-US" sz="4400" dirty="0"/>
              <a:t>Meeting procedure</a:t>
            </a:r>
            <a:endParaRPr lang="en-US" dirty="0"/>
          </a:p>
        </p:txBody>
      </p:sp>
      <p:sp>
        <p:nvSpPr>
          <p:cNvPr id="7" name="Content Placeholder 6">
            <a:extLst>
              <a:ext uri="{FF2B5EF4-FFF2-40B4-BE49-F238E27FC236}">
                <a16:creationId xmlns:a16="http://schemas.microsoft.com/office/drawing/2014/main" id="{42268E12-00EA-7FA5-D54E-3E1383352F12}"/>
              </a:ext>
            </a:extLst>
          </p:cNvPr>
          <p:cNvSpPr>
            <a:spLocks noGrp="1"/>
          </p:cNvSpPr>
          <p:nvPr>
            <p:ph idx="1"/>
          </p:nvPr>
        </p:nvSpPr>
        <p:spPr/>
        <p:txBody>
          <a:bodyPr>
            <a:normAutofit/>
          </a:bodyPr>
          <a:lstStyle/>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may debate motions</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can vote</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If you are not a Senator, or a proxy, you cannot vote or debate </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Do not speak over someone, or out of order</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cs typeface="+mn-cs"/>
              </a:rPr>
              <a:t>Raise your hand (For those online please use “Raise Hand” on the  Zoom app)</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cs typeface="+mn-cs"/>
              </a:rPr>
              <a:t>The President will call on you and then you will have the floor</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rPr>
              <a:t>Please wait for the microphone</a:t>
            </a:r>
            <a:endParaRPr lang="en-US" sz="1600" dirty="0">
              <a:solidFill>
                <a:prstClr val="black"/>
              </a:solidFill>
              <a:latin typeface="+mn-lt"/>
              <a:cs typeface="+mn-cs"/>
            </a:endParaRP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Unless you have been recognized (told you have the floor), you may not speak</a:t>
            </a:r>
          </a:p>
          <a:p>
            <a:endParaRPr lang="en-US" sz="3600" dirty="0">
              <a:latin typeface="+mn-lt"/>
            </a:endParaRPr>
          </a:p>
        </p:txBody>
      </p:sp>
      <p:sp>
        <p:nvSpPr>
          <p:cNvPr id="2" name="Footer Placeholder 1">
            <a:extLst>
              <a:ext uri="{FF2B5EF4-FFF2-40B4-BE49-F238E27FC236}">
                <a16:creationId xmlns:a16="http://schemas.microsoft.com/office/drawing/2014/main" id="{C769E618-01DF-0092-6758-9DD86728ABFD}"/>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56159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08 August 2023</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Total Committee Activity</a:t>
            </a:r>
          </a:p>
          <a:p>
            <a:pPr lvl="1"/>
            <a:r>
              <a:rPr lang="en-US" dirty="0"/>
              <a:t>11 Course Change Requests (CC Forms)</a:t>
            </a:r>
          </a:p>
          <a:p>
            <a:pPr lvl="1"/>
            <a:r>
              <a:rPr lang="en-US" dirty="0"/>
              <a:t>3 Program Change Forms (PC Forms)</a:t>
            </a:r>
          </a:p>
          <a:p>
            <a:pPr lvl="1"/>
            <a:r>
              <a:rPr lang="en-US" dirty="0"/>
              <a:t>4 Experimental Course Request (EC Form)</a:t>
            </a: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408277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08 August 2023</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normAutofit fontScale="85000" lnSpcReduction="20000"/>
          </a:bodyPr>
          <a:lstStyle/>
          <a:p>
            <a:r>
              <a:rPr lang="en-US" dirty="0"/>
              <a:t>Course Changes (CC) Requested</a:t>
            </a:r>
          </a:p>
          <a:p>
            <a:pPr marL="0" marR="0">
              <a:spcBef>
                <a:spcPts val="0"/>
              </a:spcBef>
              <a:spcAft>
                <a:spcPts val="0"/>
              </a:spcAft>
            </a:pPr>
            <a:r>
              <a:rPr lang="en-US" sz="2000" dirty="0">
                <a:effectLst/>
                <a:latin typeface="Calibri-Bold"/>
                <a:ea typeface="Times New Roman" panose="02020603050405020304" pitchFamily="18" charset="0"/>
                <a:cs typeface="Calibri-Bold"/>
              </a:rPr>
              <a:t>File: 4987	ART 1001 : Special Topics</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1885.4	CHEM 1320 : General Chemistry II</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325.7	CHEM 2210 : Organic Chemistry I</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1682.7	CHEM 2229 : Organic Chemistry II Lab</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232.1	CHEM 3510 : Analytical Chemistry II</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236.1	CHEM 4297 : Organic Synthesis And Spectroscopic Analysis</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2456.10	CHEM 4630 : Introduction to Bio-Nanotechnology</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351.1	CIV ENG 6201 : Analysis And Design Of Plates And Shells I</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353.1	CIV ENG 6207 : Finite Element Application in Structural Design</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2211.3	ELEC ENG 6500 : AC Drives: Dynamic and Control</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R="0">
              <a:spcBef>
                <a:spcPts val="0"/>
              </a:spcBef>
              <a:spcAft>
                <a:spcPts val="0"/>
              </a:spcAft>
              <a:buNone/>
            </a:pPr>
            <a:r>
              <a:rPr lang="en-US" sz="2000" dirty="0">
                <a:effectLst/>
                <a:latin typeface="Calibri-Bold"/>
                <a:ea typeface="Times New Roman" panose="02020603050405020304" pitchFamily="18" charset="0"/>
                <a:cs typeface="Calibri-Bold"/>
              </a:rPr>
              <a:t>File: 4984	MUSIC 3254 : The Heart of Rock 'n Roll: A History of Popular Music in 			American Culture (1950-2000)</a:t>
            </a:r>
            <a:endParaRPr lang="en-US" sz="2000" dirty="0">
              <a:solidFill>
                <a:srgbClr val="33006F"/>
              </a:solidFill>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49107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08 August 2023</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Program Changes (PC) Requested</a:t>
            </a:r>
          </a:p>
          <a:p>
            <a:pPr marL="0" marR="0">
              <a:spcBef>
                <a:spcPts val="0"/>
              </a:spcBef>
              <a:spcAft>
                <a:spcPts val="0"/>
              </a:spcAft>
            </a:pPr>
            <a:r>
              <a:rPr lang="en-US" sz="2000" dirty="0">
                <a:effectLst/>
                <a:latin typeface="Calibri-Bold"/>
                <a:ea typeface="Times New Roman" panose="02020603050405020304" pitchFamily="18" charset="0"/>
                <a:cs typeface="Calibri-Bold"/>
              </a:rPr>
              <a:t>File: 402	PROPOSED : Healthcare Psychology CTU</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192.51	PSYCH-BA : Psychological Science Psychology BA</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Bold"/>
                <a:ea typeface="Times New Roman" panose="02020603050405020304" pitchFamily="18" charset="0"/>
                <a:cs typeface="Calibri-Bold"/>
              </a:rPr>
              <a:t>File: 193.51	PSYCH-BS : Psychological Science Psychology BS</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345785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08 August 2023</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For Informational Purposes; No Senate Approval Required</a:t>
            </a:r>
          </a:p>
          <a:p>
            <a:pPr marL="0" marR="0">
              <a:spcBef>
                <a:spcPts val="0"/>
              </a:spcBef>
              <a:spcAft>
                <a:spcPts val="0"/>
              </a:spcAft>
            </a:pPr>
            <a:r>
              <a:rPr lang="en-US" sz="2000" dirty="0">
                <a:effectLst/>
                <a:latin typeface="Calibri-Bold"/>
                <a:ea typeface="Times New Roman" panose="02020603050405020304" pitchFamily="18" charset="0"/>
                <a:cs typeface="Calibri-Bold"/>
              </a:rPr>
              <a:t>Experimental Course (EC) Requested</a:t>
            </a:r>
          </a:p>
          <a:p>
            <a:pPr marL="0" marR="0">
              <a:spcBef>
                <a:spcPts val="0"/>
              </a:spcBef>
              <a:spcAft>
                <a:spcPts val="0"/>
              </a:spcAft>
            </a:pPr>
            <a:endParaRPr lang="en-US" sz="2000" dirty="0">
              <a:effectLst/>
              <a:latin typeface="Calibri-Bold"/>
              <a:ea typeface="Times New Roman" panose="02020603050405020304" pitchFamily="18" charset="0"/>
              <a:cs typeface="Calibri-Bold"/>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File: 4976	CIV ENG 2001.001 : Principles of Mechanics of Materials</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File: 4983	HISTORY 3001.009 : Civil Rights Movement</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File: 4989	PHYSICS 5001.002 : Computational Physics Laboratory</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File: 4985	TCH COM 6001.002 : Social Movements Online</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05845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08 August 2023</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Curriculum committee moves for FS to approve the 11 CC and 3 PC form actions.</a:t>
            </a:r>
          </a:p>
          <a:p>
            <a:pPr marL="0" marR="0">
              <a:spcBef>
                <a:spcPts val="0"/>
              </a:spcBef>
              <a:spcAft>
                <a:spcPts val="0"/>
              </a:spcAft>
            </a:pPr>
            <a:endParaRPr lang="en-US" sz="2000" dirty="0">
              <a:effectLst/>
              <a:latin typeface="Calibri-Bold"/>
              <a:ea typeface="Times New Roman" panose="02020603050405020304" pitchFamily="18" charset="0"/>
              <a:cs typeface="Calibri-Bold"/>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Discussion: Questions or comments?</a:t>
            </a: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52622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79048" cy="1307592"/>
          </a:xfrm>
        </p:spPr>
        <p:txBody>
          <a:bodyPr/>
          <a:lstStyle/>
          <a:p>
            <a:r>
              <a:rPr lang="en-US" dirty="0"/>
              <a:t>VI. Reports of Standing Committees</a:t>
            </a:r>
          </a:p>
          <a:p>
            <a:pPr marL="1211580" lvl="3" indent="-742950">
              <a:buClr>
                <a:schemeClr val="bg1"/>
              </a:buClr>
              <a:buFont typeface="+mj-lt"/>
              <a:buAutoNum type="alphaUcPeriod" startAt="2"/>
            </a:pPr>
            <a:r>
              <a:rPr lang="en-US" sz="3600" dirty="0"/>
              <a:t>Effective Teaching (CET)</a:t>
            </a:r>
          </a:p>
          <a:p>
            <a:pPr marL="468630" lvl="3" indent="0">
              <a:buClr>
                <a:schemeClr val="bg1"/>
              </a:buClr>
              <a:buNone/>
            </a:pPr>
            <a:r>
              <a:rPr lang="en-US" sz="3600" dirty="0"/>
              <a:t>		D. Burns</a:t>
            </a:r>
          </a:p>
        </p:txBody>
      </p:sp>
    </p:spTree>
    <p:extLst>
      <p:ext uri="{BB962C8B-B14F-4D97-AF65-F5344CB8AC3E}">
        <p14:creationId xmlns:p14="http://schemas.microsoft.com/office/powerpoint/2010/main" val="399313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lstStyle/>
          <a:p>
            <a:pPr lvl="1"/>
            <a:r>
              <a:rPr lang="en-US" dirty="0"/>
              <a:t>A trained team of teaching experts will be available to observe faculty</a:t>
            </a:r>
          </a:p>
          <a:p>
            <a:pPr lvl="1"/>
            <a:r>
              <a:rPr lang="en-US" dirty="0"/>
              <a:t>The goal is to (eventually) observe ALL faculty, not just best/worst</a:t>
            </a:r>
          </a:p>
          <a:p>
            <a:pPr lvl="1"/>
            <a:r>
              <a:rPr lang="en-US" dirty="0"/>
              <a:t>We are currently practicing observations and modifying the form</a:t>
            </a:r>
          </a:p>
          <a:p>
            <a:pPr lvl="1"/>
            <a:r>
              <a:rPr lang="en-US" dirty="0"/>
              <a:t>The final instrument will be shared with all faculty when ready</a:t>
            </a:r>
          </a:p>
          <a:p>
            <a:pPr lvl="1"/>
            <a:r>
              <a:rPr lang="en-US" dirty="0"/>
              <a:t>We provide many different ways to demonstrate effectiveness, and no single class should be expected to include all of them</a:t>
            </a:r>
          </a:p>
          <a:p>
            <a:pPr lvl="1"/>
            <a:r>
              <a:rPr lang="en-US" dirty="0"/>
              <a:t>There is no numeric score outcome, just a summary paragraph with strengths and potential areas for improvement</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Peer Observation</a:t>
            </a:r>
          </a:p>
        </p:txBody>
      </p:sp>
    </p:spTree>
    <p:extLst>
      <p:ext uri="{BB962C8B-B14F-4D97-AF65-F5344CB8AC3E}">
        <p14:creationId xmlns:p14="http://schemas.microsoft.com/office/powerpoint/2010/main" val="23008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A65F-E4E9-C142-AEC5-1A9BBF962066}"/>
              </a:ext>
            </a:extLst>
          </p:cNvPr>
          <p:cNvSpPr>
            <a:spLocks noGrp="1"/>
          </p:cNvSpPr>
          <p:nvPr>
            <p:ph type="title"/>
          </p:nvPr>
        </p:nvSpPr>
        <p:spPr/>
        <p:txBody>
          <a:bodyPr/>
          <a:lstStyle/>
          <a:p>
            <a:r>
              <a:rPr lang="en-US" dirty="0"/>
              <a:t>The observation team:</a:t>
            </a:r>
          </a:p>
        </p:txBody>
      </p:sp>
      <p:graphicFrame>
        <p:nvGraphicFramePr>
          <p:cNvPr id="6" name="Content Placeholder 5">
            <a:extLst>
              <a:ext uri="{FF2B5EF4-FFF2-40B4-BE49-F238E27FC236}">
                <a16:creationId xmlns:a16="http://schemas.microsoft.com/office/drawing/2014/main" id="{B55AB7AA-B0ED-154A-A0CA-8BA3C452CF44}"/>
              </a:ext>
            </a:extLst>
          </p:cNvPr>
          <p:cNvGraphicFramePr>
            <a:graphicFrameLocks noGrp="1"/>
          </p:cNvGraphicFramePr>
          <p:nvPr>
            <p:ph idx="1"/>
          </p:nvPr>
        </p:nvGraphicFramePr>
        <p:xfrm>
          <a:off x="292100" y="727771"/>
          <a:ext cx="8356600" cy="3584924"/>
        </p:xfrm>
        <a:graphic>
          <a:graphicData uri="http://schemas.openxmlformats.org/drawingml/2006/table">
            <a:tbl>
              <a:tblPr firstRow="1" bandRow="1">
                <a:tableStyleId>{5C22544A-7EE6-4342-B048-85BDC9FD1C3A}</a:tableStyleId>
              </a:tblPr>
              <a:tblGrid>
                <a:gridCol w="2089150">
                  <a:extLst>
                    <a:ext uri="{9D8B030D-6E8A-4147-A177-3AD203B41FA5}">
                      <a16:colId xmlns:a16="http://schemas.microsoft.com/office/drawing/2014/main" val="2777648409"/>
                    </a:ext>
                  </a:extLst>
                </a:gridCol>
                <a:gridCol w="2089150">
                  <a:extLst>
                    <a:ext uri="{9D8B030D-6E8A-4147-A177-3AD203B41FA5}">
                      <a16:colId xmlns:a16="http://schemas.microsoft.com/office/drawing/2014/main" val="1842543395"/>
                    </a:ext>
                  </a:extLst>
                </a:gridCol>
                <a:gridCol w="2089150">
                  <a:extLst>
                    <a:ext uri="{9D8B030D-6E8A-4147-A177-3AD203B41FA5}">
                      <a16:colId xmlns:a16="http://schemas.microsoft.com/office/drawing/2014/main" val="7840082"/>
                    </a:ext>
                  </a:extLst>
                </a:gridCol>
                <a:gridCol w="2089150">
                  <a:extLst>
                    <a:ext uri="{9D8B030D-6E8A-4147-A177-3AD203B41FA5}">
                      <a16:colId xmlns:a16="http://schemas.microsoft.com/office/drawing/2014/main" val="1508651378"/>
                    </a:ext>
                  </a:extLst>
                </a:gridCol>
              </a:tblGrid>
              <a:tr h="256066">
                <a:tc>
                  <a:txBody>
                    <a:bodyPr/>
                    <a:lstStyle/>
                    <a:p>
                      <a:pPr algn="l" fontAlgn="b"/>
                      <a:r>
                        <a:rPr lang="en-US" sz="1200" b="0" i="0" u="none" strike="noStrike" dirty="0">
                          <a:solidFill>
                            <a:srgbClr val="000000"/>
                          </a:solidFill>
                          <a:effectLst/>
                          <a:latin typeface="Calibri" panose="020F0502020204030204" pitchFamily="34" charset="0"/>
                        </a:rPr>
                        <a:t>Name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College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Department</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Rank</a:t>
                      </a:r>
                    </a:p>
                  </a:txBody>
                  <a:tcPr marL="9525" marR="9525" marT="9525" marB="0" anchor="b"/>
                </a:tc>
                <a:extLst>
                  <a:ext uri="{0D108BD9-81ED-4DB2-BD59-A6C34878D82A}">
                    <a16:rowId xmlns:a16="http://schemas.microsoft.com/office/drawing/2014/main" val="700568758"/>
                  </a:ext>
                </a:extLst>
              </a:tr>
              <a:tr h="256066">
                <a:tc>
                  <a:txBody>
                    <a:bodyPr/>
                    <a:lstStyle/>
                    <a:p>
                      <a:pPr algn="l" fontAlgn="b"/>
                      <a:r>
                        <a:rPr lang="en-US" sz="1200" b="0" i="0" u="none" strike="noStrike">
                          <a:solidFill>
                            <a:srgbClr val="000000"/>
                          </a:solidFill>
                          <a:effectLst/>
                          <a:latin typeface="Helvetica" pitchFamily="2" charset="0"/>
                        </a:rPr>
                        <a:t>Lorie Francis</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ALP</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Assoc Teaching</a:t>
                      </a:r>
                    </a:p>
                  </a:txBody>
                  <a:tcPr marL="9525" marR="9525" marT="9525" marB="0" anchor="b"/>
                </a:tc>
                <a:extLst>
                  <a:ext uri="{0D108BD9-81ED-4DB2-BD59-A6C34878D82A}">
                    <a16:rowId xmlns:a16="http://schemas.microsoft.com/office/drawing/2014/main" val="4121354484"/>
                  </a:ext>
                </a:extLst>
              </a:tr>
              <a:tr h="256066">
                <a:tc>
                  <a:txBody>
                    <a:bodyPr/>
                    <a:lstStyle/>
                    <a:p>
                      <a:pPr algn="l" fontAlgn="b"/>
                      <a:r>
                        <a:rPr lang="en-US" sz="1200" b="0" i="0" u="none" strike="noStrike">
                          <a:solidFill>
                            <a:srgbClr val="000000"/>
                          </a:solidFill>
                          <a:effectLst/>
                          <a:latin typeface="Helvetica" pitchFamily="2" charset="0"/>
                        </a:rPr>
                        <a:t>Dave Westenberg</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Bio</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Curators Professor</a:t>
                      </a:r>
                    </a:p>
                  </a:txBody>
                  <a:tcPr marL="9525" marR="9525" marT="9525" marB="0" anchor="b"/>
                </a:tc>
                <a:extLst>
                  <a:ext uri="{0D108BD9-81ED-4DB2-BD59-A6C34878D82A}">
                    <a16:rowId xmlns:a16="http://schemas.microsoft.com/office/drawing/2014/main" val="3284152863"/>
                  </a:ext>
                </a:extLst>
              </a:tr>
              <a:tr h="256066">
                <a:tc>
                  <a:txBody>
                    <a:bodyPr/>
                    <a:lstStyle/>
                    <a:p>
                      <a:pPr algn="l" fontAlgn="b"/>
                      <a:r>
                        <a:rPr lang="en-US" sz="1200" b="0" i="0" u="none" strike="noStrike">
                          <a:solidFill>
                            <a:srgbClr val="000000"/>
                          </a:solidFill>
                          <a:effectLst/>
                          <a:latin typeface="Helvetica" pitchFamily="2" charset="0"/>
                        </a:rPr>
                        <a:t>Michelle Schwartze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Education</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Assoc Teaching</a:t>
                      </a:r>
                    </a:p>
                  </a:txBody>
                  <a:tcPr marL="9525" marR="9525" marT="9525" marB="0" anchor="b"/>
                </a:tc>
                <a:extLst>
                  <a:ext uri="{0D108BD9-81ED-4DB2-BD59-A6C34878D82A}">
                    <a16:rowId xmlns:a16="http://schemas.microsoft.com/office/drawing/2014/main" val="441860981"/>
                  </a:ext>
                </a:extLst>
              </a:tr>
              <a:tr h="256066">
                <a:tc>
                  <a:txBody>
                    <a:bodyPr/>
                    <a:lstStyle/>
                    <a:p>
                      <a:pPr algn="l" fontAlgn="b"/>
                      <a:r>
                        <a:rPr lang="en-US" sz="1200" b="0" i="0" u="none" strike="noStrike">
                          <a:solidFill>
                            <a:srgbClr val="000000"/>
                          </a:solidFill>
                          <a:effectLst/>
                          <a:latin typeface="Helvetica" pitchFamily="2" charset="0"/>
                        </a:rPr>
                        <a:t>Kathy Northcut</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English</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Prof</a:t>
                      </a:r>
                    </a:p>
                  </a:txBody>
                  <a:tcPr marL="9525" marR="9525" marT="9525" marB="0" anchor="b"/>
                </a:tc>
                <a:extLst>
                  <a:ext uri="{0D108BD9-81ED-4DB2-BD59-A6C34878D82A}">
                    <a16:rowId xmlns:a16="http://schemas.microsoft.com/office/drawing/2014/main" val="856626800"/>
                  </a:ext>
                </a:extLst>
              </a:tr>
              <a:tr h="256066">
                <a:tc>
                  <a:txBody>
                    <a:bodyPr/>
                    <a:lstStyle/>
                    <a:p>
                      <a:pPr algn="l" fontAlgn="b"/>
                      <a:r>
                        <a:rPr lang="en-US" sz="1200" b="0" i="0" u="none" strike="noStrike">
                          <a:solidFill>
                            <a:srgbClr val="000000"/>
                          </a:solidFill>
                          <a:effectLst/>
                          <a:latin typeface="Helvetica" pitchFamily="2" charset="0"/>
                        </a:rPr>
                        <a:t>Rachel Schneider</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English</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Assoc Teaching</a:t>
                      </a:r>
                    </a:p>
                  </a:txBody>
                  <a:tcPr marL="9525" marR="9525" marT="9525" marB="0" anchor="b"/>
                </a:tc>
                <a:extLst>
                  <a:ext uri="{0D108BD9-81ED-4DB2-BD59-A6C34878D82A}">
                    <a16:rowId xmlns:a16="http://schemas.microsoft.com/office/drawing/2014/main" val="1101807809"/>
                  </a:ext>
                </a:extLst>
              </a:tr>
              <a:tr h="256066">
                <a:tc>
                  <a:txBody>
                    <a:bodyPr/>
                    <a:lstStyle/>
                    <a:p>
                      <a:pPr algn="l" fontAlgn="b"/>
                      <a:r>
                        <a:rPr lang="en-US" sz="1200" b="0" i="0" u="none" strike="noStrike" dirty="0">
                          <a:solidFill>
                            <a:srgbClr val="000000"/>
                          </a:solidFill>
                          <a:effectLst/>
                          <a:latin typeface="Helvetica" pitchFamily="2" charset="0"/>
                        </a:rPr>
                        <a:t>Petra Dewitt</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History</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Assoc</a:t>
                      </a:r>
                    </a:p>
                  </a:txBody>
                  <a:tcPr marL="9525" marR="9525" marT="9525" marB="0" anchor="b"/>
                </a:tc>
                <a:extLst>
                  <a:ext uri="{0D108BD9-81ED-4DB2-BD59-A6C34878D82A}">
                    <a16:rowId xmlns:a16="http://schemas.microsoft.com/office/drawing/2014/main" val="1162000142"/>
                  </a:ext>
                </a:extLst>
              </a:tr>
              <a:tr h="256066">
                <a:tc>
                  <a:txBody>
                    <a:bodyPr/>
                    <a:lstStyle/>
                    <a:p>
                      <a:pPr algn="l" fontAlgn="b"/>
                      <a:r>
                        <a:rPr lang="en-US" sz="1200" b="0" i="0" u="none" strike="noStrike">
                          <a:solidFill>
                            <a:srgbClr val="000000"/>
                          </a:solidFill>
                          <a:effectLst/>
                          <a:latin typeface="Helvetica" pitchFamily="2" charset="0"/>
                        </a:rPr>
                        <a:t>Devin Burns</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Psych</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Assoc</a:t>
                      </a:r>
                    </a:p>
                  </a:txBody>
                  <a:tcPr marL="9525" marR="9525" marT="9525" marB="0" anchor="b"/>
                </a:tc>
                <a:extLst>
                  <a:ext uri="{0D108BD9-81ED-4DB2-BD59-A6C34878D82A}">
                    <a16:rowId xmlns:a16="http://schemas.microsoft.com/office/drawing/2014/main" val="3635119136"/>
                  </a:ext>
                </a:extLst>
              </a:tr>
              <a:tr h="256066">
                <a:tc>
                  <a:txBody>
                    <a:bodyPr/>
                    <a:lstStyle/>
                    <a:p>
                      <a:pPr algn="l" fontAlgn="b"/>
                      <a:r>
                        <a:rPr lang="en-US" sz="1200" b="0" i="0" u="none" strike="noStrike">
                          <a:solidFill>
                            <a:srgbClr val="000000"/>
                          </a:solidFill>
                          <a:effectLst/>
                          <a:latin typeface="Helvetica" pitchFamily="2" charset="0"/>
                        </a:rPr>
                        <a:t>Merilee Krueger</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CASE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Psych</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Prof Teaching</a:t>
                      </a:r>
                    </a:p>
                  </a:txBody>
                  <a:tcPr marL="9525" marR="9525" marT="9525" marB="0" anchor="b"/>
                </a:tc>
                <a:extLst>
                  <a:ext uri="{0D108BD9-81ED-4DB2-BD59-A6C34878D82A}">
                    <a16:rowId xmlns:a16="http://schemas.microsoft.com/office/drawing/2014/main" val="3300886516"/>
                  </a:ext>
                </a:extLst>
              </a:tr>
              <a:tr h="256066">
                <a:tc>
                  <a:txBody>
                    <a:bodyPr/>
                    <a:lstStyle/>
                    <a:p>
                      <a:pPr algn="l" fontAlgn="b"/>
                      <a:r>
                        <a:rPr lang="en-US" sz="1200" b="0" i="0" u="none" strike="noStrike">
                          <a:solidFill>
                            <a:srgbClr val="000000"/>
                          </a:solidFill>
                          <a:effectLst/>
                          <a:latin typeface="Helvetica" pitchFamily="2" charset="0"/>
                        </a:rPr>
                        <a:t>Doug Ludlow</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CEC</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Chem 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Prof</a:t>
                      </a:r>
                    </a:p>
                  </a:txBody>
                  <a:tcPr marL="9525" marR="9525" marT="9525" marB="0" anchor="b"/>
                </a:tc>
                <a:extLst>
                  <a:ext uri="{0D108BD9-81ED-4DB2-BD59-A6C34878D82A}">
                    <a16:rowId xmlns:a16="http://schemas.microsoft.com/office/drawing/2014/main" val="472097270"/>
                  </a:ext>
                </a:extLst>
              </a:tr>
              <a:tr h="256066">
                <a:tc>
                  <a:txBody>
                    <a:bodyPr/>
                    <a:lstStyle/>
                    <a:p>
                      <a:pPr algn="l" fontAlgn="b"/>
                      <a:r>
                        <a:rPr lang="en-US" sz="1200" b="0" i="0" u="none" strike="noStrike">
                          <a:solidFill>
                            <a:srgbClr val="000000"/>
                          </a:solidFill>
                          <a:effectLst/>
                          <a:latin typeface="Helvetica" pitchFamily="2" charset="0"/>
                        </a:rPr>
                        <a:t>Christi Luks</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CEC</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Chem 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Prof Teaching</a:t>
                      </a:r>
                    </a:p>
                  </a:txBody>
                  <a:tcPr marL="9525" marR="9525" marT="9525" marB="0" anchor="b"/>
                </a:tc>
                <a:extLst>
                  <a:ext uri="{0D108BD9-81ED-4DB2-BD59-A6C34878D82A}">
                    <a16:rowId xmlns:a16="http://schemas.microsoft.com/office/drawing/2014/main" val="2366211574"/>
                  </a:ext>
                </a:extLst>
              </a:tr>
              <a:tr h="256066">
                <a:tc>
                  <a:txBody>
                    <a:bodyPr/>
                    <a:lstStyle/>
                    <a:p>
                      <a:pPr algn="l" fontAlgn="b"/>
                      <a:r>
                        <a:rPr lang="en-US" sz="1200" b="0" i="0" u="none" strike="noStrike">
                          <a:solidFill>
                            <a:srgbClr val="000000"/>
                          </a:solidFill>
                          <a:effectLst/>
                          <a:latin typeface="Helvetica" pitchFamily="2" charset="0"/>
                        </a:rPr>
                        <a:t>Nick Libre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CEC</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Civil</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Assoc Teaching</a:t>
                      </a:r>
                    </a:p>
                  </a:txBody>
                  <a:tcPr marL="9525" marR="9525" marT="9525" marB="0" anchor="b"/>
                </a:tc>
                <a:extLst>
                  <a:ext uri="{0D108BD9-81ED-4DB2-BD59-A6C34878D82A}">
                    <a16:rowId xmlns:a16="http://schemas.microsoft.com/office/drawing/2014/main" val="351742063"/>
                  </a:ext>
                </a:extLst>
              </a:tr>
              <a:tr h="256066">
                <a:tc>
                  <a:txBody>
                    <a:bodyPr/>
                    <a:lstStyle/>
                    <a:p>
                      <a:pPr algn="l" fontAlgn="b"/>
                      <a:r>
                        <a:rPr lang="en-US" sz="1200" b="0" i="0" u="none" strike="noStrike" dirty="0">
                          <a:solidFill>
                            <a:srgbClr val="000000"/>
                          </a:solidFill>
                          <a:effectLst/>
                          <a:latin typeface="Helvetica" pitchFamily="2" charset="0"/>
                        </a:rPr>
                        <a:t>John Hogan</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CEC</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Geology</a:t>
                      </a:r>
                    </a:p>
                  </a:txBody>
                  <a:tcPr marL="9525" marR="9525" marT="9525" marB="0" anchor="b"/>
                </a:tc>
                <a:tc>
                  <a:txBody>
                    <a:bodyPr/>
                    <a:lstStyle/>
                    <a:p>
                      <a:pPr algn="l" fontAlgn="b"/>
                      <a:r>
                        <a:rPr lang="en-US" sz="1200" b="0" i="0" u="none" strike="noStrike" dirty="0" err="1">
                          <a:solidFill>
                            <a:srgbClr val="000000"/>
                          </a:solidFill>
                          <a:effectLst/>
                          <a:latin typeface="Calibri" panose="020F0502020204030204" pitchFamily="34" charset="0"/>
                        </a:rPr>
                        <a:t>Assoc</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5677167"/>
                  </a:ext>
                </a:extLst>
              </a:tr>
              <a:tr h="256066">
                <a:tc>
                  <a:txBody>
                    <a:bodyPr/>
                    <a:lstStyle/>
                    <a:p>
                      <a:pPr algn="l" fontAlgn="b"/>
                      <a:r>
                        <a:rPr lang="en-US" sz="1200" b="0" i="0" u="none" strike="noStrike" dirty="0">
                          <a:solidFill>
                            <a:srgbClr val="000000"/>
                          </a:solidFill>
                          <a:effectLst/>
                          <a:latin typeface="Helvetica" pitchFamily="2" charset="0"/>
                        </a:rPr>
                        <a:t>David Spurlock</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Kummer</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E Man</a:t>
                      </a:r>
                    </a:p>
                  </a:txBody>
                  <a:tcPr marL="9525" marR="9525" marT="9525" marB="0" anchor="b"/>
                </a:tc>
                <a:tc>
                  <a:txBody>
                    <a:bodyPr/>
                    <a:lstStyle/>
                    <a:p>
                      <a:pPr algn="l" fontAlgn="b"/>
                      <a:r>
                        <a:rPr lang="en-US" sz="1200" b="0" i="0" u="none" strike="noStrike" dirty="0" err="1">
                          <a:solidFill>
                            <a:srgbClr val="000000"/>
                          </a:solidFill>
                          <a:effectLst/>
                          <a:latin typeface="Calibri" panose="020F0502020204030204" pitchFamily="34" charset="0"/>
                        </a:rPr>
                        <a:t>Assoc</a:t>
                      </a:r>
                      <a:r>
                        <a:rPr lang="en-US" sz="1200" b="0" i="0" u="none" strike="noStrike" dirty="0">
                          <a:solidFill>
                            <a:srgbClr val="000000"/>
                          </a:solidFill>
                          <a:effectLst/>
                          <a:latin typeface="Calibri" panose="020F0502020204030204" pitchFamily="34" charset="0"/>
                        </a:rPr>
                        <a:t> Teaching</a:t>
                      </a:r>
                    </a:p>
                  </a:txBody>
                  <a:tcPr marL="9525" marR="9525" marT="9525" marB="0" anchor="b"/>
                </a:tc>
                <a:extLst>
                  <a:ext uri="{0D108BD9-81ED-4DB2-BD59-A6C34878D82A}">
                    <a16:rowId xmlns:a16="http://schemas.microsoft.com/office/drawing/2014/main" val="2036560261"/>
                  </a:ext>
                </a:extLst>
              </a:tr>
            </a:tbl>
          </a:graphicData>
        </a:graphic>
      </p:graphicFrame>
      <p:sp>
        <p:nvSpPr>
          <p:cNvPr id="4" name="Footer Placeholder 3">
            <a:extLst>
              <a:ext uri="{FF2B5EF4-FFF2-40B4-BE49-F238E27FC236}">
                <a16:creationId xmlns:a16="http://schemas.microsoft.com/office/drawing/2014/main" id="{7020BB14-5E97-5048-A62F-A6E34F435847}"/>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2283101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F004-1E84-1643-AE16-0EFD8435AD86}"/>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0065B7B3-EEB1-8242-81FB-239D05A365BA}"/>
              </a:ext>
            </a:extLst>
          </p:cNvPr>
          <p:cNvSpPr>
            <a:spLocks noGrp="1"/>
          </p:cNvSpPr>
          <p:nvPr>
            <p:ph idx="1"/>
          </p:nvPr>
        </p:nvSpPr>
        <p:spPr/>
        <p:txBody>
          <a:bodyPr>
            <a:normAutofit fontScale="92500" lnSpcReduction="10000"/>
          </a:bodyPr>
          <a:lstStyle/>
          <a:p>
            <a:pPr lvl="1"/>
            <a:r>
              <a:rPr lang="en-US" dirty="0"/>
              <a:t>Guidelines for Self Reflection on teaching</a:t>
            </a:r>
          </a:p>
          <a:p>
            <a:pPr lvl="1"/>
            <a:r>
              <a:rPr lang="en-US" dirty="0"/>
              <a:t>Motions regarding online course training coming next month</a:t>
            </a:r>
          </a:p>
          <a:p>
            <a:pPr lvl="1"/>
            <a:r>
              <a:rPr lang="en-US" dirty="0"/>
              <a:t>Current draft:</a:t>
            </a:r>
          </a:p>
          <a:p>
            <a:pPr lvl="2"/>
            <a:r>
              <a:rPr lang="en-US" sz="1700" dirty="0"/>
              <a:t>The Committee for Effective Teaching proposes that all faculty teaching online (including "distance" courses) complete the UM System (Missouri Online) or ACUE Online Teaching Certification by May 1, 2023. If a faculty member has been teaching online for three years, that person can do the recertification instead</a:t>
            </a:r>
          </a:p>
          <a:p>
            <a:pPr lvl="2"/>
            <a:r>
              <a:rPr lang="en-US" sz="1700" dirty="0"/>
              <a:t>To support continuous improvement in course design and maintain compliance with the UM System (Missouri Online) requirements, the Committee for Effective Teaching proposes that Missouri S&amp;T requires a five-year cycle of quality course review for online courses</a:t>
            </a:r>
          </a:p>
        </p:txBody>
      </p:sp>
      <p:sp>
        <p:nvSpPr>
          <p:cNvPr id="4" name="Footer Placeholder 3">
            <a:extLst>
              <a:ext uri="{FF2B5EF4-FFF2-40B4-BE49-F238E27FC236}">
                <a16:creationId xmlns:a16="http://schemas.microsoft.com/office/drawing/2014/main" id="{25E6BD6F-833E-A241-B4B6-766646793B2D}"/>
              </a:ext>
            </a:extLst>
          </p:cNvPr>
          <p:cNvSpPr>
            <a:spLocks noGrp="1"/>
          </p:cNvSpPr>
          <p:nvPr>
            <p:ph type="ftr" sz="quarter" idx="3"/>
          </p:nvPr>
        </p:nvSpPr>
        <p:spPr/>
        <p:txBody>
          <a:bodyPr/>
          <a:lstStyle/>
          <a:p>
            <a:r>
              <a:rPr lang="en-US"/>
              <a:t>Missouri University of Science and Technology</a:t>
            </a:r>
            <a:endParaRPr lang="en-US" dirty="0"/>
          </a:p>
        </p:txBody>
      </p:sp>
      <p:sp>
        <p:nvSpPr>
          <p:cNvPr id="5" name="Subtitle 4">
            <a:extLst>
              <a:ext uri="{FF2B5EF4-FFF2-40B4-BE49-F238E27FC236}">
                <a16:creationId xmlns:a16="http://schemas.microsoft.com/office/drawing/2014/main" id="{9A25DCB6-8055-9F48-B3E2-84EA80D81CFE}"/>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1454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15253" cy="1307592"/>
          </a:xfrm>
        </p:spPr>
        <p:txBody>
          <a:bodyPr/>
          <a:lstStyle/>
          <a:p>
            <a:r>
              <a:rPr lang="en-US" dirty="0"/>
              <a:t>VI. Reports of Standing Committees</a:t>
            </a:r>
          </a:p>
          <a:p>
            <a:pPr marL="1211580" lvl="3" indent="-742950">
              <a:buClr>
                <a:schemeClr val="bg1"/>
              </a:buClr>
              <a:buFont typeface="+mj-lt"/>
              <a:buAutoNum type="alphaUcPeriod" startAt="3"/>
            </a:pPr>
            <a:r>
              <a:rPr lang="en-US" sz="3600" dirty="0"/>
              <a:t>ITCC</a:t>
            </a:r>
          </a:p>
          <a:p>
            <a:pPr marL="468630" lvl="3" indent="0">
              <a:buClr>
                <a:schemeClr val="bg1"/>
              </a:buClr>
              <a:buNone/>
            </a:pPr>
            <a:r>
              <a:rPr lang="en-US" sz="3600" dirty="0"/>
              <a:t>		P. Koob</a:t>
            </a:r>
          </a:p>
        </p:txBody>
      </p:sp>
    </p:spTree>
    <p:extLst>
      <p:ext uri="{BB962C8B-B14F-4D97-AF65-F5344CB8AC3E}">
        <p14:creationId xmlns:p14="http://schemas.microsoft.com/office/powerpoint/2010/main" val="26308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09A86C-891B-4017-715E-C62D75F0DEF2}"/>
              </a:ext>
            </a:extLst>
          </p:cNvPr>
          <p:cNvSpPr>
            <a:spLocks noGrp="1"/>
          </p:cNvSpPr>
          <p:nvPr>
            <p:ph type="title"/>
          </p:nvPr>
        </p:nvSpPr>
        <p:spPr/>
        <p:txBody>
          <a:bodyPr>
            <a:normAutofit/>
          </a:bodyPr>
          <a:lstStyle/>
          <a:p>
            <a:r>
              <a:rPr lang="en-US" sz="4400" dirty="0"/>
              <a:t>Meeting Minutes</a:t>
            </a:r>
            <a:endParaRPr lang="en-US" sz="4400" dirty="0">
              <a:latin typeface="Orgon Slab" panose="02000503000000020004" pitchFamily="50" charset="0"/>
            </a:endParaRPr>
          </a:p>
        </p:txBody>
      </p:sp>
      <p:sp>
        <p:nvSpPr>
          <p:cNvPr id="7" name="Content Placeholder 6">
            <a:extLst>
              <a:ext uri="{FF2B5EF4-FFF2-40B4-BE49-F238E27FC236}">
                <a16:creationId xmlns:a16="http://schemas.microsoft.com/office/drawing/2014/main" id="{42268E12-00EA-7FA5-D54E-3E1383352F12}"/>
              </a:ext>
            </a:extLst>
          </p:cNvPr>
          <p:cNvSpPr>
            <a:spLocks noGrp="1"/>
          </p:cNvSpPr>
          <p:nvPr>
            <p:ph idx="1"/>
          </p:nvPr>
        </p:nvSpPr>
        <p:spPr/>
        <p:txBody>
          <a:bodyPr>
            <a:normAutofit fontScale="92500" lnSpcReduction="10000"/>
          </a:bodyPr>
          <a:lstStyle/>
          <a:p>
            <a:pPr lvl="0" defTabSz="514350">
              <a:lnSpc>
                <a:spcPct val="150000"/>
              </a:lnSpc>
              <a:buFont typeface="Arial" panose="020B0604020202020204" pitchFamily="34" charset="0"/>
              <a:buChar char="•"/>
            </a:pPr>
            <a:r>
              <a:rPr lang="en-US" sz="1800" dirty="0">
                <a:solidFill>
                  <a:srgbClr val="003B49"/>
                </a:solidFill>
                <a:latin typeface="+mn-lt"/>
                <a:cs typeface="Calibri" panose="020F0502020204030204" pitchFamily="34" charset="0"/>
              </a:rPr>
              <a:t>Robert's Rules of Order say that meeting minutes are simply a summary of what happened at the meeting. </a:t>
            </a:r>
          </a:p>
          <a:p>
            <a:pPr lvl="0" defTabSz="514350">
              <a:lnSpc>
                <a:spcPct val="150000"/>
              </a:lnSpc>
              <a:buFont typeface="Arial" panose="020B0604020202020204" pitchFamily="34" charset="0"/>
              <a:buChar char="•"/>
            </a:pPr>
            <a:r>
              <a:rPr lang="en-US" sz="1800" dirty="0">
                <a:solidFill>
                  <a:srgbClr val="003B49"/>
                </a:solidFill>
                <a:latin typeface="+mn-lt"/>
                <a:cs typeface="Calibri" panose="020F0502020204030204" pitchFamily="34" charset="0"/>
              </a:rPr>
              <a:t>They are not a play by play of everything that happened or what members said. </a:t>
            </a:r>
          </a:p>
          <a:p>
            <a:pPr lvl="0" defTabSz="514350">
              <a:lnSpc>
                <a:spcPct val="150000"/>
              </a:lnSpc>
              <a:buFont typeface="Arial" panose="020B0604020202020204" pitchFamily="34" charset="0"/>
              <a:buChar char="•"/>
            </a:pPr>
            <a:r>
              <a:rPr lang="en-US" sz="1800" dirty="0">
                <a:solidFill>
                  <a:srgbClr val="003B49"/>
                </a:solidFill>
                <a:latin typeface="+mn-lt"/>
                <a:cs typeface="Calibri" panose="020F0502020204030204" pitchFamily="34" charset="0"/>
              </a:rPr>
              <a:t>We will be using Robert's Rules to guide our recording of minutes. </a:t>
            </a:r>
          </a:p>
          <a:p>
            <a:pPr defTabSz="514350">
              <a:lnSpc>
                <a:spcPct val="150000"/>
              </a:lnSpc>
              <a:buFont typeface="Arial" panose="020B0604020202020204" pitchFamily="34" charset="0"/>
              <a:buChar char="•"/>
            </a:pPr>
            <a:r>
              <a:rPr lang="en-US" sz="1800" dirty="0">
                <a:solidFill>
                  <a:srgbClr val="003B49"/>
                </a:solidFill>
                <a:effectLst/>
                <a:latin typeface="+mn-lt"/>
                <a:ea typeface="Times New Roman" panose="02020603050405020304" pitchFamily="18" charset="0"/>
                <a:cs typeface="Calibri" panose="020F0502020204030204" pitchFamily="34" charset="0"/>
              </a:rPr>
              <a:t>If needed, Faculty Senators may request access to the audio recording of the meeting. Please email </a:t>
            </a:r>
            <a:r>
              <a:rPr lang="en-US" sz="1800" u="sng" dirty="0">
                <a:solidFill>
                  <a:srgbClr val="0070C0"/>
                </a:solidFill>
                <a:effectLst/>
                <a:latin typeface="+mn-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facsenate@mst.edu</a:t>
            </a:r>
            <a:r>
              <a:rPr lang="en-US" sz="1800" dirty="0">
                <a:solidFill>
                  <a:srgbClr val="0070C0"/>
                </a:solidFill>
                <a:effectLst/>
                <a:latin typeface="+mn-lt"/>
                <a:ea typeface="Times New Roman" panose="02020603050405020304" pitchFamily="18" charset="0"/>
                <a:cs typeface="Calibri" panose="020F0502020204030204" pitchFamily="34" charset="0"/>
              </a:rPr>
              <a:t> </a:t>
            </a:r>
            <a:r>
              <a:rPr lang="en-US" sz="1800" dirty="0">
                <a:solidFill>
                  <a:srgbClr val="003B49"/>
                </a:solidFill>
                <a:effectLst/>
                <a:latin typeface="+mn-lt"/>
                <a:ea typeface="Times New Roman" panose="02020603050405020304" pitchFamily="18" charset="0"/>
                <a:cs typeface="Calibri" panose="020F0502020204030204" pitchFamily="34" charset="0"/>
              </a:rPr>
              <a:t>with justification. </a:t>
            </a:r>
            <a:endParaRPr lang="en-US" sz="1800" dirty="0">
              <a:solidFill>
                <a:srgbClr val="003B49"/>
              </a:solidFill>
              <a:effectLst/>
              <a:latin typeface="+mn-lt"/>
              <a:ea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C769E618-01DF-0092-6758-9DD86728ABFD}"/>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2848465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ITCC</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1221111"/>
            <a:ext cx="4383634" cy="3092623"/>
          </a:xfrm>
        </p:spPr>
        <p:txBody>
          <a:bodyPr>
            <a:normAutofit/>
          </a:bodyPr>
          <a:lstStyle/>
          <a:p>
            <a:pPr lvl="1"/>
            <a:r>
              <a:rPr lang="en-US" dirty="0"/>
              <a:t>New site </a:t>
            </a:r>
            <a:r>
              <a:rPr lang="en-US" dirty="0">
                <a:hlinkClick r:id="rId2"/>
              </a:rPr>
              <a:t>https://itcc.mst.edu/</a:t>
            </a:r>
            <a:endParaRPr lang="en-US" dirty="0"/>
          </a:p>
          <a:p>
            <a:pPr lvl="1"/>
            <a:r>
              <a:rPr lang="en-US" dirty="0"/>
              <a:t>Uses sites.mst.edu</a:t>
            </a:r>
          </a:p>
          <a:p>
            <a:pPr lvl="2"/>
            <a:r>
              <a:rPr lang="en-US" dirty="0"/>
              <a:t>Contact Jill Tanner for help migrating from W:\ or tilde sites.</a:t>
            </a:r>
          </a:p>
          <a:p>
            <a:pPr lvl="1"/>
            <a:r>
              <a:rPr lang="en-US" dirty="0"/>
              <a:t>Look for future MS Teams sites for campus internal conversations and sharing, and subcommittees.</a:t>
            </a:r>
          </a:p>
          <a:p>
            <a:pPr marL="7937" lvl="1" indent="0">
              <a:buNone/>
            </a:pPr>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pic>
        <p:nvPicPr>
          <p:cNvPr id="4" name="Picture 3">
            <a:extLst>
              <a:ext uri="{FF2B5EF4-FFF2-40B4-BE49-F238E27FC236}">
                <a16:creationId xmlns:a16="http://schemas.microsoft.com/office/drawing/2014/main" id="{511EA44B-681B-349F-FE79-3FE00D334B1B}"/>
              </a:ext>
            </a:extLst>
          </p:cNvPr>
          <p:cNvPicPr>
            <a:picLocks noChangeAspect="1"/>
          </p:cNvPicPr>
          <p:nvPr/>
        </p:nvPicPr>
        <p:blipFill>
          <a:blip r:embed="rId3"/>
          <a:stretch>
            <a:fillRect/>
          </a:stretch>
        </p:blipFill>
        <p:spPr>
          <a:xfrm>
            <a:off x="4879238" y="991892"/>
            <a:ext cx="3986783" cy="2118129"/>
          </a:xfrm>
          <a:prstGeom prst="rect">
            <a:avLst/>
          </a:prstGeom>
        </p:spPr>
      </p:pic>
    </p:spTree>
    <p:extLst>
      <p:ext uri="{BB962C8B-B14F-4D97-AF65-F5344CB8AC3E}">
        <p14:creationId xmlns:p14="http://schemas.microsoft.com/office/powerpoint/2010/main" val="3157815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dirty="0"/>
              <a:t>ITCC Subcommittees</a:t>
            </a:r>
          </a:p>
        </p:txBody>
      </p:sp>
      <p:sp>
        <p:nvSpPr>
          <p:cNvPr id="3" name="Content Placeholder 2">
            <a:extLst>
              <a:ext uri="{FF2B5EF4-FFF2-40B4-BE49-F238E27FC236}">
                <a16:creationId xmlns:a16="http://schemas.microsoft.com/office/drawing/2014/main" id="{BB5954BD-A24C-73F5-BBB6-79A41025AA4E}"/>
              </a:ext>
            </a:extLst>
          </p:cNvPr>
          <p:cNvSpPr>
            <a:spLocks noGrp="1"/>
          </p:cNvSpPr>
          <p:nvPr>
            <p:ph idx="1"/>
          </p:nvPr>
        </p:nvSpPr>
        <p:spPr>
          <a:xfrm>
            <a:off x="393192" y="1221111"/>
            <a:ext cx="5707290" cy="3092623"/>
          </a:xfrm>
        </p:spPr>
        <p:txBody>
          <a:bodyPr>
            <a:normAutofit/>
          </a:bodyPr>
          <a:lstStyle/>
          <a:p>
            <a:pPr lvl="1"/>
            <a:r>
              <a:rPr lang="en-US" b="1" dirty="0"/>
              <a:t>Cyber Security and NIST 800-171</a:t>
            </a:r>
          </a:p>
          <a:p>
            <a:pPr lvl="2"/>
            <a:r>
              <a:rPr lang="en-US" dirty="0"/>
              <a:t>Goal of getting direction on how to manage the security concerns and compliance requirements but keep research productive. Determine how best to not become the next headline like Truman State and University of Michigan.</a:t>
            </a:r>
          </a:p>
          <a:p>
            <a:pPr lvl="2"/>
            <a:r>
              <a:rPr lang="en-US" dirty="0"/>
              <a:t>This would include improving LAPS usability and other topics that may impact faculty.  </a:t>
            </a:r>
          </a:p>
        </p:txBody>
      </p:sp>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endParaRPr lang="en-US" dirty="0"/>
          </a:p>
        </p:txBody>
      </p:sp>
      <p:pic>
        <p:nvPicPr>
          <p:cNvPr id="6" name="Picture 5">
            <a:extLst>
              <a:ext uri="{FF2B5EF4-FFF2-40B4-BE49-F238E27FC236}">
                <a16:creationId xmlns:a16="http://schemas.microsoft.com/office/drawing/2014/main" id="{AC4D39E0-37F2-78CA-06C9-6E92D9BBD83E}"/>
              </a:ext>
            </a:extLst>
          </p:cNvPr>
          <p:cNvPicPr>
            <a:picLocks noChangeAspect="1"/>
          </p:cNvPicPr>
          <p:nvPr/>
        </p:nvPicPr>
        <p:blipFill>
          <a:blip r:embed="rId2"/>
          <a:stretch>
            <a:fillRect/>
          </a:stretch>
        </p:blipFill>
        <p:spPr>
          <a:xfrm>
            <a:off x="6194611" y="308448"/>
            <a:ext cx="1833836" cy="2042546"/>
          </a:xfrm>
          <a:prstGeom prst="rect">
            <a:avLst/>
          </a:prstGeom>
        </p:spPr>
      </p:pic>
      <p:pic>
        <p:nvPicPr>
          <p:cNvPr id="8" name="Picture 7">
            <a:extLst>
              <a:ext uri="{FF2B5EF4-FFF2-40B4-BE49-F238E27FC236}">
                <a16:creationId xmlns:a16="http://schemas.microsoft.com/office/drawing/2014/main" id="{66D42130-256F-F6A9-9C80-8A1D8773DF70}"/>
              </a:ext>
            </a:extLst>
          </p:cNvPr>
          <p:cNvPicPr>
            <a:picLocks noChangeAspect="1"/>
          </p:cNvPicPr>
          <p:nvPr/>
        </p:nvPicPr>
        <p:blipFill>
          <a:blip r:embed="rId3"/>
          <a:stretch>
            <a:fillRect/>
          </a:stretch>
        </p:blipFill>
        <p:spPr>
          <a:xfrm>
            <a:off x="7002317" y="2426681"/>
            <a:ext cx="1748491" cy="2098189"/>
          </a:xfrm>
          <a:prstGeom prst="rect">
            <a:avLst/>
          </a:prstGeom>
        </p:spPr>
      </p:pic>
    </p:spTree>
    <p:extLst>
      <p:ext uri="{BB962C8B-B14F-4D97-AF65-F5344CB8AC3E}">
        <p14:creationId xmlns:p14="http://schemas.microsoft.com/office/powerpoint/2010/main" val="374241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dirty="0"/>
              <a:t>ITCC Subcommittees</a:t>
            </a:r>
          </a:p>
        </p:txBody>
      </p:sp>
      <p:sp>
        <p:nvSpPr>
          <p:cNvPr id="3" name="Content Placeholder 2">
            <a:extLst>
              <a:ext uri="{FF2B5EF4-FFF2-40B4-BE49-F238E27FC236}">
                <a16:creationId xmlns:a16="http://schemas.microsoft.com/office/drawing/2014/main" id="{BB5954BD-A24C-73F5-BBB6-79A41025AA4E}"/>
              </a:ext>
            </a:extLst>
          </p:cNvPr>
          <p:cNvSpPr>
            <a:spLocks noGrp="1"/>
          </p:cNvSpPr>
          <p:nvPr>
            <p:ph idx="1"/>
          </p:nvPr>
        </p:nvSpPr>
        <p:spPr>
          <a:xfrm>
            <a:off x="393191" y="1221111"/>
            <a:ext cx="5550409" cy="3321842"/>
          </a:xfrm>
        </p:spPr>
        <p:txBody>
          <a:bodyPr>
            <a:normAutofit/>
          </a:bodyPr>
          <a:lstStyle/>
          <a:p>
            <a:pPr lvl="1"/>
            <a:r>
              <a:rPr lang="en-US" b="1" dirty="0"/>
              <a:t>Academic and Research Software</a:t>
            </a:r>
          </a:p>
          <a:p>
            <a:pPr lvl="2"/>
            <a:r>
              <a:rPr lang="en-US" dirty="0"/>
              <a:t>Goal of addressing diversification of the software portfolio, while balancing the increasing costs in software and cloud services, and single source concerns.  Also recommend software that would help support faculty </a:t>
            </a:r>
          </a:p>
          <a:p>
            <a:pPr lvl="2"/>
            <a:r>
              <a:rPr lang="en-US" dirty="0"/>
              <a:t>Example: Abaqus, Mathematica, </a:t>
            </a:r>
            <a:r>
              <a:rPr lang="en-US" dirty="0" err="1"/>
              <a:t>Matlab</a:t>
            </a:r>
            <a:r>
              <a:rPr lang="en-US" dirty="0"/>
              <a:t>, Overleaf…</a:t>
            </a:r>
          </a:p>
          <a:p>
            <a:pPr marL="7937" lvl="1" indent="0">
              <a:buNone/>
            </a:pPr>
            <a:endParaRPr lang="en-US" dirty="0"/>
          </a:p>
        </p:txBody>
      </p:sp>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endParaRPr lang="en-US" dirty="0"/>
          </a:p>
        </p:txBody>
      </p:sp>
      <p:pic>
        <p:nvPicPr>
          <p:cNvPr id="6" name="Picture 5">
            <a:extLst>
              <a:ext uri="{FF2B5EF4-FFF2-40B4-BE49-F238E27FC236}">
                <a16:creationId xmlns:a16="http://schemas.microsoft.com/office/drawing/2014/main" id="{03877D58-55B8-A41C-C652-ABDE385ED6B7}"/>
              </a:ext>
            </a:extLst>
          </p:cNvPr>
          <p:cNvPicPr>
            <a:picLocks noChangeAspect="1"/>
          </p:cNvPicPr>
          <p:nvPr/>
        </p:nvPicPr>
        <p:blipFill>
          <a:blip r:embed="rId2"/>
          <a:stretch>
            <a:fillRect/>
          </a:stretch>
        </p:blipFill>
        <p:spPr>
          <a:xfrm>
            <a:off x="6006716" y="365831"/>
            <a:ext cx="2920105" cy="1710559"/>
          </a:xfrm>
          <a:prstGeom prst="rect">
            <a:avLst/>
          </a:prstGeom>
        </p:spPr>
      </p:pic>
    </p:spTree>
    <p:extLst>
      <p:ext uri="{BB962C8B-B14F-4D97-AF65-F5344CB8AC3E}">
        <p14:creationId xmlns:p14="http://schemas.microsoft.com/office/powerpoint/2010/main" val="3692307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dirty="0"/>
              <a:t>ITCC Subcommittees</a:t>
            </a:r>
          </a:p>
        </p:txBody>
      </p:sp>
      <p:sp>
        <p:nvSpPr>
          <p:cNvPr id="3" name="Content Placeholder 2">
            <a:extLst>
              <a:ext uri="{FF2B5EF4-FFF2-40B4-BE49-F238E27FC236}">
                <a16:creationId xmlns:a16="http://schemas.microsoft.com/office/drawing/2014/main" id="{BB5954BD-A24C-73F5-BBB6-79A41025AA4E}"/>
              </a:ext>
            </a:extLst>
          </p:cNvPr>
          <p:cNvSpPr>
            <a:spLocks noGrp="1"/>
          </p:cNvSpPr>
          <p:nvPr>
            <p:ph idx="1"/>
          </p:nvPr>
        </p:nvSpPr>
        <p:spPr/>
        <p:txBody>
          <a:bodyPr>
            <a:normAutofit fontScale="92500" lnSpcReduction="10000"/>
          </a:bodyPr>
          <a:lstStyle/>
          <a:p>
            <a:pPr lvl="1"/>
            <a:r>
              <a:rPr lang="en-US" b="1" dirty="0"/>
              <a:t>Supported Environments</a:t>
            </a:r>
          </a:p>
          <a:p>
            <a:pPr lvl="2"/>
            <a:r>
              <a:rPr lang="en-US" dirty="0"/>
              <a:t>Goal of discussing different environments.  </a:t>
            </a:r>
          </a:p>
          <a:p>
            <a:pPr lvl="2"/>
            <a:r>
              <a:rPr lang="en-US" dirty="0"/>
              <a:t>There is support Windows, with improving support for Mac, but Linux support is limited.</a:t>
            </a:r>
          </a:p>
          <a:p>
            <a:pPr lvl="1"/>
            <a:r>
              <a:rPr lang="en-US" b="1" dirty="0"/>
              <a:t>Storage-Backup</a:t>
            </a:r>
          </a:p>
          <a:p>
            <a:pPr lvl="2"/>
            <a:r>
              <a:rPr lang="en-US" dirty="0"/>
              <a:t>Goal of discussing local storage and cloud storage, and how they are impacted by Data Classification Levels and what is needed. </a:t>
            </a:r>
          </a:p>
          <a:p>
            <a:pPr lvl="2"/>
            <a:r>
              <a:rPr lang="en-US" dirty="0"/>
              <a:t>Example: S:\, Y:\, and R:\ drives will be decommissioned in 2027 and we need to determine what the future of storage should look like.</a:t>
            </a:r>
          </a:p>
          <a:p>
            <a:pPr marL="7937" lvl="1" indent="0">
              <a:buNone/>
            </a:pPr>
            <a:endParaRPr lang="en-US" dirty="0"/>
          </a:p>
        </p:txBody>
      </p:sp>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241599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dirty="0"/>
              <a:t>ITCC Subcommittees</a:t>
            </a:r>
          </a:p>
        </p:txBody>
      </p:sp>
      <p:sp>
        <p:nvSpPr>
          <p:cNvPr id="3" name="Content Placeholder 2">
            <a:extLst>
              <a:ext uri="{FF2B5EF4-FFF2-40B4-BE49-F238E27FC236}">
                <a16:creationId xmlns:a16="http://schemas.microsoft.com/office/drawing/2014/main" id="{BB5954BD-A24C-73F5-BBB6-79A41025AA4E}"/>
              </a:ext>
            </a:extLst>
          </p:cNvPr>
          <p:cNvSpPr>
            <a:spLocks noGrp="1"/>
          </p:cNvSpPr>
          <p:nvPr>
            <p:ph idx="1"/>
          </p:nvPr>
        </p:nvSpPr>
        <p:spPr/>
        <p:txBody>
          <a:bodyPr>
            <a:normAutofit fontScale="92500" lnSpcReduction="20000"/>
          </a:bodyPr>
          <a:lstStyle/>
          <a:p>
            <a:pPr lvl="1"/>
            <a:r>
              <a:rPr lang="en-US" b="1" dirty="0"/>
              <a:t>Research Equipment</a:t>
            </a:r>
          </a:p>
          <a:p>
            <a:pPr lvl="2"/>
            <a:r>
              <a:rPr lang="en-US" dirty="0"/>
              <a:t>Goal of discussing what types of services supporting research equipment the campus needs and should offer, and how best to educate faculty on what the vendor is not telling them. </a:t>
            </a:r>
          </a:p>
          <a:p>
            <a:pPr lvl="2"/>
            <a:r>
              <a:rPr lang="en-US" dirty="0"/>
              <a:t>Most vendors support Windows 10 (end-of-life in 2025) but not Windows 11.</a:t>
            </a:r>
          </a:p>
          <a:p>
            <a:pPr lvl="2"/>
            <a:r>
              <a:rPr lang="en-US" dirty="0"/>
              <a:t>Some vendors will void warranty if tampered with or reinstalled.</a:t>
            </a:r>
          </a:p>
          <a:p>
            <a:pPr lvl="2"/>
            <a:r>
              <a:rPr lang="en-US" dirty="0"/>
              <a:t>Grant funding is varied.</a:t>
            </a:r>
          </a:p>
          <a:p>
            <a:pPr lvl="2"/>
            <a:r>
              <a:rPr lang="en-US" dirty="0"/>
              <a:t>Developing separation of labs off the network but it requires hardware and dedicated staff.  Need funding and a building of skills.</a:t>
            </a:r>
          </a:p>
          <a:p>
            <a:pPr lvl="1"/>
            <a:endParaRPr lang="en-US" dirty="0"/>
          </a:p>
          <a:p>
            <a:pPr marL="7937" lvl="1" indent="0">
              <a:buNone/>
            </a:pPr>
            <a:endParaRPr lang="en-US" dirty="0"/>
          </a:p>
        </p:txBody>
      </p:sp>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31380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27E2-8D8F-FF72-3960-53EDD0C1C43B}"/>
              </a:ext>
            </a:extLst>
          </p:cNvPr>
          <p:cNvSpPr>
            <a:spLocks noGrp="1"/>
          </p:cNvSpPr>
          <p:nvPr>
            <p:ph type="title"/>
          </p:nvPr>
        </p:nvSpPr>
        <p:spPr/>
        <p:txBody>
          <a:bodyPr>
            <a:normAutofit fontScale="90000"/>
          </a:bodyPr>
          <a:lstStyle/>
          <a:p>
            <a:r>
              <a:rPr lang="en-US" sz="3600" dirty="0"/>
              <a:t>IT Update - Status of Windows 11 Armageddon</a:t>
            </a:r>
          </a:p>
        </p:txBody>
      </p:sp>
      <p:sp>
        <p:nvSpPr>
          <p:cNvPr id="3" name="Content Placeholder 2">
            <a:extLst>
              <a:ext uri="{FF2B5EF4-FFF2-40B4-BE49-F238E27FC236}">
                <a16:creationId xmlns:a16="http://schemas.microsoft.com/office/drawing/2014/main" id="{4C5734F1-80CC-834A-9DB3-07B6BE77BD56}"/>
              </a:ext>
            </a:extLst>
          </p:cNvPr>
          <p:cNvSpPr>
            <a:spLocks noGrp="1"/>
          </p:cNvSpPr>
          <p:nvPr>
            <p:ph idx="1"/>
          </p:nvPr>
        </p:nvSpPr>
        <p:spPr/>
        <p:txBody>
          <a:bodyPr>
            <a:normAutofit/>
          </a:bodyPr>
          <a:lstStyle/>
          <a:p>
            <a:pPr lvl="1"/>
            <a:r>
              <a:rPr lang="en-US" dirty="0"/>
              <a:t>Windows 11 Armageddon (October 2025)</a:t>
            </a:r>
          </a:p>
          <a:p>
            <a:pPr lvl="1"/>
            <a:endParaRPr lang="en-US" dirty="0"/>
          </a:p>
        </p:txBody>
      </p:sp>
      <p:pic>
        <p:nvPicPr>
          <p:cNvPr id="4" name="Picture 3" descr="A graph with numbers and a chart&#10;&#10;Description automatically generated with medium confidence">
            <a:extLst>
              <a:ext uri="{FF2B5EF4-FFF2-40B4-BE49-F238E27FC236}">
                <a16:creationId xmlns:a16="http://schemas.microsoft.com/office/drawing/2014/main" id="{E1D714F3-DADA-4997-8735-8072A51E928D}"/>
              </a:ext>
            </a:extLst>
          </p:cNvPr>
          <p:cNvPicPr>
            <a:picLocks noChangeAspect="1"/>
          </p:cNvPicPr>
          <p:nvPr/>
        </p:nvPicPr>
        <p:blipFill>
          <a:blip r:embed="rId2"/>
          <a:stretch>
            <a:fillRect/>
          </a:stretch>
        </p:blipFill>
        <p:spPr>
          <a:xfrm>
            <a:off x="856471" y="1499617"/>
            <a:ext cx="5076156" cy="2871078"/>
          </a:xfrm>
          <a:prstGeom prst="rect">
            <a:avLst/>
          </a:prstGeom>
        </p:spPr>
      </p:pic>
    </p:spTree>
    <p:extLst>
      <p:ext uri="{BB962C8B-B14F-4D97-AF65-F5344CB8AC3E}">
        <p14:creationId xmlns:p14="http://schemas.microsoft.com/office/powerpoint/2010/main" val="402795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27E2-8D8F-FF72-3960-53EDD0C1C43B}"/>
              </a:ext>
            </a:extLst>
          </p:cNvPr>
          <p:cNvSpPr>
            <a:spLocks noGrp="1"/>
          </p:cNvSpPr>
          <p:nvPr>
            <p:ph type="title"/>
          </p:nvPr>
        </p:nvSpPr>
        <p:spPr/>
        <p:txBody>
          <a:bodyPr>
            <a:normAutofit/>
          </a:bodyPr>
          <a:lstStyle/>
          <a:p>
            <a:r>
              <a:rPr lang="en-US" sz="3600" dirty="0"/>
              <a:t>IT Update - Windows Upgrade Failure</a:t>
            </a:r>
          </a:p>
        </p:txBody>
      </p:sp>
      <p:sp>
        <p:nvSpPr>
          <p:cNvPr id="3" name="Content Placeholder 2">
            <a:extLst>
              <a:ext uri="{FF2B5EF4-FFF2-40B4-BE49-F238E27FC236}">
                <a16:creationId xmlns:a16="http://schemas.microsoft.com/office/drawing/2014/main" id="{4C5734F1-80CC-834A-9DB3-07B6BE77BD56}"/>
              </a:ext>
            </a:extLst>
          </p:cNvPr>
          <p:cNvSpPr>
            <a:spLocks noGrp="1"/>
          </p:cNvSpPr>
          <p:nvPr>
            <p:ph idx="1"/>
          </p:nvPr>
        </p:nvSpPr>
        <p:spPr>
          <a:xfrm>
            <a:off x="393192" y="1221111"/>
            <a:ext cx="3900830" cy="3092623"/>
          </a:xfrm>
        </p:spPr>
        <p:txBody>
          <a:bodyPr>
            <a:normAutofit/>
          </a:bodyPr>
          <a:lstStyle/>
          <a:p>
            <a:pPr lvl="1"/>
            <a:r>
              <a:rPr lang="en-US" dirty="0"/>
              <a:t>Windows 10 update caused the failure of 15% of computes on campus.</a:t>
            </a:r>
          </a:p>
          <a:p>
            <a:pPr lvl="1"/>
            <a:r>
              <a:rPr lang="en-US" dirty="0"/>
              <a:t>They have been in a broken state since November of last year. </a:t>
            </a:r>
          </a:p>
          <a:p>
            <a:pPr lvl="1"/>
            <a:r>
              <a:rPr lang="en-US" dirty="0"/>
              <a:t>The last of them are being addressed now by the end of the week.</a:t>
            </a:r>
          </a:p>
          <a:p>
            <a:pPr lvl="1"/>
            <a:endParaRPr lang="en-US" dirty="0"/>
          </a:p>
        </p:txBody>
      </p:sp>
      <p:pic>
        <p:nvPicPr>
          <p:cNvPr id="1026" name="Picture 2">
            <a:extLst>
              <a:ext uri="{FF2B5EF4-FFF2-40B4-BE49-F238E27FC236}">
                <a16:creationId xmlns:a16="http://schemas.microsoft.com/office/drawing/2014/main" id="{4C34A6E6-4F8E-D5BF-12F6-175AAA6F0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7208"/>
            <a:ext cx="4327532" cy="247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00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dirty="0"/>
              <a:t>IT Update</a:t>
            </a:r>
          </a:p>
        </p:txBody>
      </p:sp>
      <p:sp>
        <p:nvSpPr>
          <p:cNvPr id="3" name="Content Placeholder 2">
            <a:extLst>
              <a:ext uri="{FF2B5EF4-FFF2-40B4-BE49-F238E27FC236}">
                <a16:creationId xmlns:a16="http://schemas.microsoft.com/office/drawing/2014/main" id="{BB5954BD-A24C-73F5-BBB6-79A41025AA4E}"/>
              </a:ext>
            </a:extLst>
          </p:cNvPr>
          <p:cNvSpPr>
            <a:spLocks noGrp="1"/>
          </p:cNvSpPr>
          <p:nvPr>
            <p:ph idx="1"/>
          </p:nvPr>
        </p:nvSpPr>
        <p:spPr/>
        <p:txBody>
          <a:bodyPr>
            <a:normAutofit fontScale="92500" lnSpcReduction="10000"/>
          </a:bodyPr>
          <a:lstStyle/>
          <a:p>
            <a:pPr lvl="1"/>
            <a:r>
              <a:rPr lang="en-US" dirty="0"/>
              <a:t>W:\ drives are getting decommissioned at the end of the year.</a:t>
            </a:r>
          </a:p>
          <a:p>
            <a:pPr lvl="1"/>
            <a:r>
              <a:rPr lang="en-US" dirty="0"/>
              <a:t>Computer Lifecycle Replacement program </a:t>
            </a:r>
          </a:p>
          <a:p>
            <a:pPr lvl="2"/>
            <a:r>
              <a:rPr lang="en-US" dirty="0"/>
              <a:t>F&amp;O Information Series presentation, October 17, 2023 on Zoom</a:t>
            </a:r>
          </a:p>
          <a:p>
            <a:pPr lvl="1"/>
            <a:r>
              <a:rPr lang="en-US" dirty="0"/>
              <a:t>Non-employee accounts</a:t>
            </a:r>
          </a:p>
          <a:p>
            <a:pPr lvl="2"/>
            <a:r>
              <a:rPr lang="en-US" dirty="0"/>
              <a:t>Issues with UM System account decommissioning automation not catching up with changes that has resulted in account lockouts.</a:t>
            </a:r>
          </a:p>
          <a:p>
            <a:pPr lvl="2"/>
            <a:r>
              <a:rPr lang="en-US" dirty="0"/>
              <a:t>Please check on anyone who may have had a courtesy appointment Emeriti and adjuncts and let us know.</a:t>
            </a:r>
          </a:p>
          <a:p>
            <a:pPr lvl="1"/>
            <a:r>
              <a:rPr lang="en-US" dirty="0"/>
              <a:t>Find information </a:t>
            </a:r>
            <a:r>
              <a:rPr lang="en-US" dirty="0">
                <a:hlinkClick r:id="rId2"/>
              </a:rPr>
              <a:t>https://status.mst.edu</a:t>
            </a:r>
            <a:r>
              <a:rPr lang="en-US" dirty="0"/>
              <a:t> and </a:t>
            </a:r>
            <a:r>
              <a:rPr lang="en-US" dirty="0">
                <a:hlinkClick r:id="rId3"/>
              </a:rPr>
              <a:t>https://itanswers.mst.edu</a:t>
            </a:r>
            <a:r>
              <a:rPr lang="en-US" dirty="0"/>
              <a:t> .</a:t>
            </a:r>
          </a:p>
        </p:txBody>
      </p:sp>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198467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0486-6858-9F20-E997-9CB0948B3472}"/>
              </a:ext>
            </a:extLst>
          </p:cNvPr>
          <p:cNvSpPr>
            <a:spLocks noGrp="1"/>
          </p:cNvSpPr>
          <p:nvPr>
            <p:ph type="title"/>
          </p:nvPr>
        </p:nvSpPr>
        <p:spPr/>
        <p:txBody>
          <a:bodyPr>
            <a:normAutofit fontScale="90000"/>
          </a:bodyPr>
          <a:lstStyle/>
          <a:p>
            <a:r>
              <a:rPr lang="en-US" dirty="0"/>
              <a:t>Impact of Account Decommissioning</a:t>
            </a:r>
          </a:p>
        </p:txBody>
      </p:sp>
      <p:sp>
        <p:nvSpPr>
          <p:cNvPr id="3" name="Content Placeholder 2">
            <a:extLst>
              <a:ext uri="{FF2B5EF4-FFF2-40B4-BE49-F238E27FC236}">
                <a16:creationId xmlns:a16="http://schemas.microsoft.com/office/drawing/2014/main" id="{3C8CDE8A-FADA-1A81-8F56-7F4704CE5AA5}"/>
              </a:ext>
            </a:extLst>
          </p:cNvPr>
          <p:cNvSpPr>
            <a:spLocks noGrp="1"/>
          </p:cNvSpPr>
          <p:nvPr>
            <p:ph idx="1"/>
          </p:nvPr>
        </p:nvSpPr>
        <p:spPr>
          <a:xfrm>
            <a:off x="393191" y="1221111"/>
            <a:ext cx="5846243" cy="3092623"/>
          </a:xfrm>
        </p:spPr>
        <p:txBody>
          <a:bodyPr>
            <a:normAutofit/>
          </a:bodyPr>
          <a:lstStyle/>
          <a:p>
            <a:pPr lvl="1"/>
            <a:r>
              <a:rPr lang="en-US" dirty="0"/>
              <a:t>Decommissioning of alumni accounts</a:t>
            </a:r>
            <a:br>
              <a:rPr lang="en-US" dirty="0"/>
            </a:br>
            <a:r>
              <a:rPr lang="en-US" dirty="0">
                <a:hlinkClick r:id="rId2"/>
              </a:rPr>
              <a:t>https://www.insidehighered.com/news/tech-innovation/2023/07/25/college-email-life-risk-google-limits-free-storage</a:t>
            </a:r>
            <a:r>
              <a:rPr lang="en-US" dirty="0"/>
              <a:t> </a:t>
            </a:r>
          </a:p>
          <a:p>
            <a:pPr lvl="1"/>
            <a:r>
              <a:rPr lang="en-US" dirty="0"/>
              <a:t>Creates a problem with contacting alumnus, but also a concern about forwarding addresses.</a:t>
            </a:r>
          </a:p>
          <a:p>
            <a:pPr lvl="1"/>
            <a:r>
              <a:rPr lang="en-US" dirty="0"/>
              <a:t>Social media like </a:t>
            </a:r>
            <a:r>
              <a:rPr lang="en-US" dirty="0" err="1"/>
              <a:t>Linkedin</a:t>
            </a:r>
            <a:r>
              <a:rPr lang="en-US" dirty="0"/>
              <a:t>, also used by prospective students.</a:t>
            </a:r>
          </a:p>
          <a:p>
            <a:pPr lvl="1"/>
            <a:r>
              <a:rPr lang="en-US" dirty="0"/>
              <a:t>What if a forwarding directory existed?</a:t>
            </a:r>
          </a:p>
        </p:txBody>
      </p:sp>
      <p:sp>
        <p:nvSpPr>
          <p:cNvPr id="4" name="Footer Placeholder 3">
            <a:extLst>
              <a:ext uri="{FF2B5EF4-FFF2-40B4-BE49-F238E27FC236}">
                <a16:creationId xmlns:a16="http://schemas.microsoft.com/office/drawing/2014/main" id="{887F3430-58C4-03D4-B5A0-82FA2E8B20DB}"/>
              </a:ext>
            </a:extLst>
          </p:cNvPr>
          <p:cNvSpPr>
            <a:spLocks noGrp="1"/>
          </p:cNvSpPr>
          <p:nvPr>
            <p:ph type="ftr" sz="quarter" idx="3"/>
          </p:nvPr>
        </p:nvSpPr>
        <p:spPr/>
        <p:txBody>
          <a:bodyPr/>
          <a:lstStyle/>
          <a:p>
            <a:r>
              <a:rPr lang="en-US"/>
              <a:t>Missouri University of Science and Technology</a:t>
            </a:r>
            <a:endParaRPr lang="en-US" dirty="0"/>
          </a:p>
        </p:txBody>
      </p:sp>
      <p:pic>
        <p:nvPicPr>
          <p:cNvPr id="6" name="Picture 5">
            <a:extLst>
              <a:ext uri="{FF2B5EF4-FFF2-40B4-BE49-F238E27FC236}">
                <a16:creationId xmlns:a16="http://schemas.microsoft.com/office/drawing/2014/main" id="{9FE787DE-921C-DDCA-A003-8BC023C6C31A}"/>
              </a:ext>
            </a:extLst>
          </p:cNvPr>
          <p:cNvPicPr>
            <a:picLocks noChangeAspect="1"/>
          </p:cNvPicPr>
          <p:nvPr/>
        </p:nvPicPr>
        <p:blipFill>
          <a:blip r:embed="rId3"/>
          <a:stretch>
            <a:fillRect/>
          </a:stretch>
        </p:blipFill>
        <p:spPr>
          <a:xfrm>
            <a:off x="6378062" y="987237"/>
            <a:ext cx="2451251" cy="3544422"/>
          </a:xfrm>
          <a:prstGeom prst="rect">
            <a:avLst/>
          </a:prstGeom>
        </p:spPr>
      </p:pic>
    </p:spTree>
    <p:extLst>
      <p:ext uri="{BB962C8B-B14F-4D97-AF65-F5344CB8AC3E}">
        <p14:creationId xmlns:p14="http://schemas.microsoft.com/office/powerpoint/2010/main" val="1831507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79048" cy="1307592"/>
          </a:xfrm>
        </p:spPr>
        <p:txBody>
          <a:bodyPr/>
          <a:lstStyle/>
          <a:p>
            <a:r>
              <a:rPr lang="en-US" dirty="0"/>
              <a:t>VI. Reports of Standing Committees</a:t>
            </a:r>
          </a:p>
          <a:p>
            <a:pPr marL="1211580" lvl="3" indent="-742950">
              <a:buClr>
                <a:schemeClr val="bg1"/>
              </a:buClr>
              <a:buFont typeface="+mj-lt"/>
              <a:buAutoNum type="alphaUcPeriod" startAt="4"/>
            </a:pPr>
            <a:r>
              <a:rPr lang="en-US" sz="3600" dirty="0"/>
              <a:t>Budgetary Affairs</a:t>
            </a:r>
          </a:p>
          <a:p>
            <a:pPr marL="468630" lvl="3" indent="0">
              <a:buClr>
                <a:schemeClr val="bg1"/>
              </a:buClr>
              <a:buNone/>
            </a:pPr>
            <a:r>
              <a:rPr lang="en-US" sz="3600" dirty="0"/>
              <a:t>		M. Fitch</a:t>
            </a:r>
          </a:p>
        </p:txBody>
      </p:sp>
    </p:spTree>
    <p:extLst>
      <p:ext uri="{BB962C8B-B14F-4D97-AF65-F5344CB8AC3E}">
        <p14:creationId xmlns:p14="http://schemas.microsoft.com/office/powerpoint/2010/main" val="167827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 Call to Order and Roll Call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 Interim Secretary</a:t>
            </a:r>
          </a:p>
          <a:p>
            <a:r>
              <a:rPr lang="en-US" dirty="0"/>
              <a:t>September 21, 2023</a:t>
            </a:r>
          </a:p>
        </p:txBody>
      </p:sp>
    </p:spTree>
    <p:extLst>
      <p:ext uri="{BB962C8B-B14F-4D97-AF65-F5344CB8AC3E}">
        <p14:creationId xmlns:p14="http://schemas.microsoft.com/office/powerpoint/2010/main" val="1902058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FY2023 Actuals - Operating Revenues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All University Funds </a:t>
            </a:r>
            <a:r>
              <a:rPr lang="en-US" sz="2100" dirty="0"/>
              <a:t>(in millions)</a:t>
            </a:r>
            <a:endParaRPr lang="en-US" dirty="0"/>
          </a:p>
        </p:txBody>
      </p:sp>
      <p:graphicFrame>
        <p:nvGraphicFramePr>
          <p:cNvPr id="10" name="Table 9">
            <a:extLst>
              <a:ext uri="{FF2B5EF4-FFF2-40B4-BE49-F238E27FC236}">
                <a16:creationId xmlns:a16="http://schemas.microsoft.com/office/drawing/2014/main" id="{3B2E6D7C-14AD-9C88-8449-65B1D94EB87A}"/>
              </a:ext>
            </a:extLst>
          </p:cNvPr>
          <p:cNvGraphicFramePr>
            <a:graphicFrameLocks noGrp="1"/>
          </p:cNvGraphicFramePr>
          <p:nvPr/>
        </p:nvGraphicFramePr>
        <p:xfrm>
          <a:off x="1401702" y="1277224"/>
          <a:ext cx="5638759" cy="3307560"/>
        </p:xfrm>
        <a:graphic>
          <a:graphicData uri="http://schemas.openxmlformats.org/drawingml/2006/table">
            <a:tbl>
              <a:tblPr/>
              <a:tblGrid>
                <a:gridCol w="3064456">
                  <a:extLst>
                    <a:ext uri="{9D8B030D-6E8A-4147-A177-3AD203B41FA5}">
                      <a16:colId xmlns:a16="http://schemas.microsoft.com/office/drawing/2014/main" val="1646078913"/>
                    </a:ext>
                  </a:extLst>
                </a:gridCol>
                <a:gridCol w="667169">
                  <a:extLst>
                    <a:ext uri="{9D8B030D-6E8A-4147-A177-3AD203B41FA5}">
                      <a16:colId xmlns:a16="http://schemas.microsoft.com/office/drawing/2014/main" val="1922563603"/>
                    </a:ext>
                  </a:extLst>
                </a:gridCol>
                <a:gridCol w="749453">
                  <a:extLst>
                    <a:ext uri="{9D8B030D-6E8A-4147-A177-3AD203B41FA5}">
                      <a16:colId xmlns:a16="http://schemas.microsoft.com/office/drawing/2014/main" val="774636795"/>
                    </a:ext>
                  </a:extLst>
                </a:gridCol>
                <a:gridCol w="584886">
                  <a:extLst>
                    <a:ext uri="{9D8B030D-6E8A-4147-A177-3AD203B41FA5}">
                      <a16:colId xmlns:a16="http://schemas.microsoft.com/office/drawing/2014/main" val="944005913"/>
                    </a:ext>
                  </a:extLst>
                </a:gridCol>
                <a:gridCol w="572795">
                  <a:extLst>
                    <a:ext uri="{9D8B030D-6E8A-4147-A177-3AD203B41FA5}">
                      <a16:colId xmlns:a16="http://schemas.microsoft.com/office/drawing/2014/main" val="2019452530"/>
                    </a:ext>
                  </a:extLst>
                </a:gridCol>
              </a:tblGrid>
              <a:tr h="212884">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23626"/>
                  </a:ext>
                </a:extLst>
              </a:tr>
              <a:tr h="212884">
                <a:tc>
                  <a:txBody>
                    <a:bodyPr/>
                    <a:lstStyle/>
                    <a:p>
                      <a:pPr algn="l" fontAlgn="b"/>
                      <a:r>
                        <a:rPr lang="en-US" sz="1400" b="0" i="0" u="none" strike="noStrike" dirty="0">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Arial" panose="020B0604020202020204" pitchFamily="34" charset="0"/>
                        </a:rPr>
                        <a:t>    120.0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effectLst/>
                          <a:latin typeface="Arial" panose="020B0604020202020204" pitchFamily="34" charset="0"/>
                        </a:rPr>
                        <a:t>    126.0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Arial" panose="020B0604020202020204" pitchFamily="34" charset="0"/>
                        </a:rPr>
                        <a:t>        6.0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effectLst/>
                          <a:latin typeface="Arial" panose="020B0604020202020204" pitchFamily="34" charset="0"/>
                        </a:rPr>
                        <a:t>5.0%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63598905"/>
                  </a:ext>
                </a:extLst>
              </a:tr>
              <a:tr h="212884">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      71.2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      70.8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(0.4)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-0.5%</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0865030"/>
                  </a:ext>
                </a:extLst>
              </a:tr>
              <a:tr h="212884">
                <a:tc>
                  <a:txBody>
                    <a:bodyPr/>
                    <a:lstStyle/>
                    <a:p>
                      <a:pPr algn="l" fontAlgn="b"/>
                      <a:r>
                        <a:rPr lang="en-US" sz="1400" b="1" i="0" u="none" strike="noStrike">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panose="020B0604020202020204" pitchFamily="34" charset="0"/>
                        </a:rPr>
                        <a:t>      48.8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effectLst/>
                          <a:latin typeface="Arial" panose="020B0604020202020204" pitchFamily="34" charset="0"/>
                        </a:rPr>
                        <a:t>      55.2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Arial" panose="020B0604020202020204" pitchFamily="34" charset="0"/>
                        </a:rPr>
                        <a:t>        6.4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panose="020B0604020202020204" pitchFamily="34" charset="0"/>
                        </a:rPr>
                        <a:t>13.0%</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341271"/>
                  </a:ext>
                </a:extLst>
              </a:tr>
              <a:tr h="212884">
                <a:tc>
                  <a:txBody>
                    <a:bodyPr/>
                    <a:lstStyle/>
                    <a:p>
                      <a:pPr algn="l" fontAlgn="b"/>
                      <a:r>
                        <a:rPr lang="en-US" sz="1400" b="0" i="0"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effectLst/>
                          <a:latin typeface="Arial" panose="020B0604020202020204" pitchFamily="34" charset="0"/>
                        </a:rPr>
                        <a:t>59.3%</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effectLst/>
                          <a:latin typeface="Arial" panose="020B0604020202020204" pitchFamily="34" charset="0"/>
                        </a:rPr>
                        <a:t>56.2%</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Arial" panose="020B060402020202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Arial" panose="020B060402020202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190424"/>
                  </a:ext>
                </a:extLst>
              </a:tr>
              <a:tr h="212884">
                <a:tc>
                  <a:txBody>
                    <a:bodyPr/>
                    <a:lstStyle/>
                    <a:p>
                      <a:pPr algn="l" fontAlgn="b"/>
                      <a:r>
                        <a:rPr lang="en-US" sz="1400" b="0" i="0" u="none" strike="noStrike">
                          <a:effectLst/>
                          <a:latin typeface="Calibri" panose="020F0502020204030204" pitchFamily="34" charset="0"/>
                        </a:rPr>
                        <a:t>  Federal Pell Grants</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5.4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5.6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0.1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2.5%</a:t>
                      </a:r>
                    </a:p>
                  </a:txBody>
                  <a:tcPr marL="7144" marR="7144" marT="7144" marB="0" anchor="b">
                    <a:lnL>
                      <a:noFill/>
                    </a:lnL>
                    <a:lnR>
                      <a:noFill/>
                    </a:lnR>
                    <a:lnT>
                      <a:noFill/>
                    </a:lnT>
                    <a:lnB>
                      <a:noFill/>
                    </a:lnB>
                  </a:tcPr>
                </a:tc>
                <a:extLst>
                  <a:ext uri="{0D108BD9-81ED-4DB2-BD59-A6C34878D82A}">
                    <a16:rowId xmlns:a16="http://schemas.microsoft.com/office/drawing/2014/main" val="921831864"/>
                  </a:ext>
                </a:extLst>
              </a:tr>
              <a:tr h="212884">
                <a:tc>
                  <a:txBody>
                    <a:bodyPr/>
                    <a:lstStyle/>
                    <a:p>
                      <a:pPr algn="l" fontAlgn="b"/>
                      <a:r>
                        <a:rPr lang="en-US" sz="1400" b="0" i="0" u="none" strike="noStrike">
                          <a:effectLst/>
                          <a:latin typeface="Calibri" panose="020F0502020204030204" pitchFamily="34" charset="0"/>
                        </a:rPr>
                        <a:t>  Government Scholarship Funding</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5.7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5.9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0.3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4.9%</a:t>
                      </a:r>
                    </a:p>
                  </a:txBody>
                  <a:tcPr marL="7144" marR="7144" marT="7144" marB="0" anchor="b">
                    <a:lnL>
                      <a:noFill/>
                    </a:lnL>
                    <a:lnR>
                      <a:noFill/>
                    </a:lnR>
                    <a:lnT>
                      <a:noFill/>
                    </a:lnT>
                    <a:lnB>
                      <a:noFill/>
                    </a:lnB>
                  </a:tcPr>
                </a:tc>
                <a:extLst>
                  <a:ext uri="{0D108BD9-81ED-4DB2-BD59-A6C34878D82A}">
                    <a16:rowId xmlns:a16="http://schemas.microsoft.com/office/drawing/2014/main" val="1840176647"/>
                  </a:ext>
                </a:extLst>
              </a:tr>
              <a:tr h="212884">
                <a:tc>
                  <a:txBody>
                    <a:bodyPr/>
                    <a:lstStyle/>
                    <a:p>
                      <a:pPr algn="l" fontAlgn="b"/>
                      <a:r>
                        <a:rPr lang="en-US" sz="1400" b="0" i="0" u="none" strike="noStrike">
                          <a:effectLst/>
                          <a:latin typeface="Calibri" panose="020F0502020204030204" pitchFamily="34" charset="0"/>
                        </a:rPr>
                        <a:t>  Institutional CARES Act Funding</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14.3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(14.3)</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-100.0%</a:t>
                      </a:r>
                    </a:p>
                  </a:txBody>
                  <a:tcPr marL="7144" marR="7144" marT="7144" marB="0" anchor="b">
                    <a:lnL>
                      <a:noFill/>
                    </a:lnL>
                    <a:lnR>
                      <a:noFill/>
                    </a:lnR>
                    <a:lnT>
                      <a:noFill/>
                    </a:lnT>
                    <a:lnB>
                      <a:noFill/>
                    </a:lnB>
                  </a:tcPr>
                </a:tc>
                <a:extLst>
                  <a:ext uri="{0D108BD9-81ED-4DB2-BD59-A6C34878D82A}">
                    <a16:rowId xmlns:a16="http://schemas.microsoft.com/office/drawing/2014/main" val="281778749"/>
                  </a:ext>
                </a:extLst>
              </a:tr>
              <a:tr h="212884">
                <a:tc>
                  <a:txBody>
                    <a:bodyPr/>
                    <a:lstStyle/>
                    <a:p>
                      <a:pPr algn="l" fontAlgn="b"/>
                      <a:r>
                        <a:rPr lang="en-US" sz="1400" b="0" i="0" u="none" strike="noStrike">
                          <a:effectLst/>
                          <a:latin typeface="Calibri" panose="020F0502020204030204" pitchFamily="34" charset="0"/>
                        </a:rPr>
                        <a:t>  Grants and Contracts</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44.2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45.7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1.5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3.3%</a:t>
                      </a:r>
                    </a:p>
                  </a:txBody>
                  <a:tcPr marL="7144" marR="7144" marT="7144" marB="0" anchor="b">
                    <a:lnL>
                      <a:noFill/>
                    </a:lnL>
                    <a:lnR>
                      <a:noFill/>
                    </a:lnR>
                    <a:lnT>
                      <a:noFill/>
                    </a:lnT>
                    <a:lnB>
                      <a:noFill/>
                    </a:lnB>
                  </a:tcPr>
                </a:tc>
                <a:extLst>
                  <a:ext uri="{0D108BD9-81ED-4DB2-BD59-A6C34878D82A}">
                    <a16:rowId xmlns:a16="http://schemas.microsoft.com/office/drawing/2014/main" val="1892734614"/>
                  </a:ext>
                </a:extLst>
              </a:tr>
              <a:tr h="212884">
                <a:tc>
                  <a:txBody>
                    <a:bodyPr/>
                    <a:lstStyle/>
                    <a:p>
                      <a:pPr algn="l" fontAlgn="b"/>
                      <a:r>
                        <a:rPr lang="en-US" sz="1400" b="0" i="0" u="none" strike="noStrike">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23.1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24.5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1.4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5.9%</a:t>
                      </a:r>
                    </a:p>
                  </a:txBody>
                  <a:tcPr marL="7144" marR="7144" marT="7144" marB="0" anchor="b">
                    <a:lnL>
                      <a:noFill/>
                    </a:lnL>
                    <a:lnR>
                      <a:noFill/>
                    </a:lnR>
                    <a:lnT>
                      <a:noFill/>
                    </a:lnT>
                    <a:lnB>
                      <a:noFill/>
                    </a:lnB>
                  </a:tcPr>
                </a:tc>
                <a:extLst>
                  <a:ext uri="{0D108BD9-81ED-4DB2-BD59-A6C34878D82A}">
                    <a16:rowId xmlns:a16="http://schemas.microsoft.com/office/drawing/2014/main" val="3369280599"/>
                  </a:ext>
                </a:extLst>
              </a:tr>
              <a:tr h="212884">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3.4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4.6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1.2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34.1%</a:t>
                      </a:r>
                    </a:p>
                  </a:txBody>
                  <a:tcPr marL="7144" marR="7144" marT="7144" marB="0" anchor="b">
                    <a:lnL>
                      <a:noFill/>
                    </a:lnL>
                    <a:lnR>
                      <a:noFill/>
                    </a:lnR>
                    <a:lnT>
                      <a:noFill/>
                    </a:lnT>
                    <a:lnB>
                      <a:noFill/>
                    </a:lnB>
                  </a:tcPr>
                </a:tc>
                <a:extLst>
                  <a:ext uri="{0D108BD9-81ED-4DB2-BD59-A6C34878D82A}">
                    <a16:rowId xmlns:a16="http://schemas.microsoft.com/office/drawing/2014/main" val="2808239497"/>
                  </a:ext>
                </a:extLst>
              </a:tr>
              <a:tr h="212884">
                <a:tc>
                  <a:txBody>
                    <a:bodyPr/>
                    <a:lstStyle/>
                    <a:p>
                      <a:pPr algn="l" fontAlgn="b"/>
                      <a:r>
                        <a:rPr lang="en-US" sz="1400" b="0" i="0" u="none" strike="noStrike">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53.0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55.9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2.9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5.5%</a:t>
                      </a:r>
                    </a:p>
                  </a:txBody>
                  <a:tcPr marL="7144" marR="7144" marT="7144" marB="0" anchor="b">
                    <a:lnL>
                      <a:noFill/>
                    </a:lnL>
                    <a:lnR>
                      <a:noFill/>
                    </a:lnR>
                    <a:lnT>
                      <a:noFill/>
                    </a:lnT>
                    <a:lnB>
                      <a:noFill/>
                    </a:lnB>
                  </a:tcPr>
                </a:tc>
                <a:extLst>
                  <a:ext uri="{0D108BD9-81ED-4DB2-BD59-A6C34878D82A}">
                    <a16:rowId xmlns:a16="http://schemas.microsoft.com/office/drawing/2014/main" val="2785832771"/>
                  </a:ext>
                </a:extLst>
              </a:tr>
              <a:tr h="212884">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8.2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      21.1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12.9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157.1%</a:t>
                      </a:r>
                    </a:p>
                  </a:txBody>
                  <a:tcPr marL="7144" marR="7144" marT="7144" marB="0" anchor="b">
                    <a:lnL>
                      <a:noFill/>
                    </a:lnL>
                    <a:lnR>
                      <a:noFill/>
                    </a:lnR>
                    <a:lnT>
                      <a:noFill/>
                    </a:lnT>
                    <a:lnB>
                      <a:noFill/>
                    </a:lnB>
                  </a:tcPr>
                </a:tc>
                <a:extLst>
                  <a:ext uri="{0D108BD9-81ED-4DB2-BD59-A6C34878D82A}">
                    <a16:rowId xmlns:a16="http://schemas.microsoft.com/office/drawing/2014/main" val="3176692642"/>
                  </a:ext>
                </a:extLst>
              </a:tr>
              <a:tr h="212884">
                <a:tc>
                  <a:txBody>
                    <a:bodyPr/>
                    <a:lstStyle/>
                    <a:p>
                      <a:pPr algn="l" fontAlgn="b"/>
                      <a:r>
                        <a:rPr lang="en-US" sz="1400" b="0" i="0" u="none" strike="noStrike">
                          <a:effectLst/>
                          <a:latin typeface="Calibri" panose="020F0502020204030204" pitchFamily="34" charset="0"/>
                        </a:rPr>
                        <a:t>  Spendable Investment Income (Internal)</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      18.5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      14.3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(4.2)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-22.7%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633204"/>
                  </a:ext>
                </a:extLst>
              </a:tr>
              <a:tr h="215666">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effectLst/>
                          <a:latin typeface="Arial" panose="020B0604020202020204" pitchFamily="34" charset="0"/>
                        </a:rPr>
                        <a:t>    224.7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effectLst/>
                          <a:latin typeface="Arial" panose="020B0604020202020204" pitchFamily="34" charset="0"/>
                        </a:rPr>
                        <a:t>    232.8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Arial" panose="020B0604020202020204" pitchFamily="34" charset="0"/>
                        </a:rPr>
                        <a:t>        8.0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effectLst/>
                          <a:latin typeface="Arial" panose="020B0604020202020204" pitchFamily="34" charset="0"/>
                        </a:rPr>
                        <a:t>3.6%</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0163147"/>
                  </a:ext>
                </a:extLst>
              </a:tr>
            </a:tbl>
          </a:graphicData>
        </a:graphic>
      </p:graphicFrame>
      <p:sp>
        <p:nvSpPr>
          <p:cNvPr id="3" name="Freeform: Shape 2">
            <a:extLst>
              <a:ext uri="{FF2B5EF4-FFF2-40B4-BE49-F238E27FC236}">
                <a16:creationId xmlns:a16="http://schemas.microsoft.com/office/drawing/2014/main" id="{E5464218-C5A1-5D12-E9C4-8AC21443A2AE}"/>
              </a:ext>
            </a:extLst>
          </p:cNvPr>
          <p:cNvSpPr/>
          <p:nvPr/>
        </p:nvSpPr>
        <p:spPr>
          <a:xfrm>
            <a:off x="5884433" y="1914861"/>
            <a:ext cx="247471" cy="586292"/>
          </a:xfrm>
          <a:custGeom>
            <a:avLst/>
            <a:gdLst>
              <a:gd name="connsiteX0" fmla="*/ 16136 w 247471"/>
              <a:gd name="connsiteY0" fmla="*/ 586292 h 586292"/>
              <a:gd name="connsiteX1" fmla="*/ 247426 w 247471"/>
              <a:gd name="connsiteY1" fmla="*/ 344245 h 586292"/>
              <a:gd name="connsiteX2" fmla="*/ 0 w 247471"/>
              <a:gd name="connsiteY2" fmla="*/ 0 h 586292"/>
            </a:gdLst>
            <a:ahLst/>
            <a:cxnLst>
              <a:cxn ang="0">
                <a:pos x="connsiteX0" y="connsiteY0"/>
              </a:cxn>
              <a:cxn ang="0">
                <a:pos x="connsiteX1" y="connsiteY1"/>
              </a:cxn>
              <a:cxn ang="0">
                <a:pos x="connsiteX2" y="connsiteY2"/>
              </a:cxn>
            </a:cxnLst>
            <a:rect l="l" t="t" r="r" b="b"/>
            <a:pathLst>
              <a:path w="247471" h="586292">
                <a:moveTo>
                  <a:pt x="16136" y="586292"/>
                </a:moveTo>
                <a:cubicBezTo>
                  <a:pt x="133125" y="514126"/>
                  <a:pt x="250115" y="441960"/>
                  <a:pt x="247426" y="344245"/>
                </a:cubicBezTo>
                <a:cubicBezTo>
                  <a:pt x="244737" y="246530"/>
                  <a:pt x="122368" y="123265"/>
                  <a:pt x="0"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AD8558A0-47AA-CEF7-F430-D3BB619E37A4}"/>
              </a:ext>
            </a:extLst>
          </p:cNvPr>
          <p:cNvSpPr/>
          <p:nvPr/>
        </p:nvSpPr>
        <p:spPr>
          <a:xfrm>
            <a:off x="5916706" y="2221454"/>
            <a:ext cx="261602" cy="505610"/>
          </a:xfrm>
          <a:custGeom>
            <a:avLst/>
            <a:gdLst>
              <a:gd name="connsiteX0" fmla="*/ 0 w 261602"/>
              <a:gd name="connsiteY0" fmla="*/ 505610 h 505610"/>
              <a:gd name="connsiteX1" fmla="*/ 247426 w 261602"/>
              <a:gd name="connsiteY1" fmla="*/ 317351 h 505610"/>
              <a:gd name="connsiteX2" fmla="*/ 209774 w 261602"/>
              <a:gd name="connsiteY2" fmla="*/ 0 h 505610"/>
            </a:gdLst>
            <a:ahLst/>
            <a:cxnLst>
              <a:cxn ang="0">
                <a:pos x="connsiteX0" y="connsiteY0"/>
              </a:cxn>
              <a:cxn ang="0">
                <a:pos x="connsiteX1" y="connsiteY1"/>
              </a:cxn>
              <a:cxn ang="0">
                <a:pos x="connsiteX2" y="connsiteY2"/>
              </a:cxn>
            </a:cxnLst>
            <a:rect l="l" t="t" r="r" b="b"/>
            <a:pathLst>
              <a:path w="261602" h="505610">
                <a:moveTo>
                  <a:pt x="0" y="505610"/>
                </a:moveTo>
                <a:cubicBezTo>
                  <a:pt x="106232" y="453614"/>
                  <a:pt x="212464" y="401619"/>
                  <a:pt x="247426" y="317351"/>
                </a:cubicBezTo>
                <a:cubicBezTo>
                  <a:pt x="282388" y="233083"/>
                  <a:pt x="246081" y="116541"/>
                  <a:pt x="209774"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3124263-A679-7C3C-2FCB-3B090E216A93}"/>
              </a:ext>
            </a:extLst>
          </p:cNvPr>
          <p:cNvGrpSpPr/>
          <p:nvPr/>
        </p:nvGrpSpPr>
        <p:grpSpPr>
          <a:xfrm>
            <a:off x="5884433" y="4023360"/>
            <a:ext cx="1000055" cy="276999"/>
            <a:chOff x="5884433" y="4023360"/>
            <a:chExt cx="1000055" cy="276999"/>
          </a:xfrm>
        </p:grpSpPr>
        <p:sp>
          <p:nvSpPr>
            <p:cNvPr id="6" name="TextBox 5">
              <a:extLst>
                <a:ext uri="{FF2B5EF4-FFF2-40B4-BE49-F238E27FC236}">
                  <a16:creationId xmlns:a16="http://schemas.microsoft.com/office/drawing/2014/main" id="{61BF4D52-829E-D3F0-0585-570E209BEFCC}"/>
                </a:ext>
              </a:extLst>
            </p:cNvPr>
            <p:cNvSpPr txBox="1"/>
            <p:nvPr/>
          </p:nvSpPr>
          <p:spPr>
            <a:xfrm>
              <a:off x="6016943" y="4023360"/>
              <a:ext cx="867545" cy="276999"/>
            </a:xfrm>
            <a:prstGeom prst="rect">
              <a:avLst/>
            </a:prstGeom>
            <a:noFill/>
          </p:spPr>
          <p:txBody>
            <a:bodyPr wrap="none" rtlCol="0">
              <a:spAutoFit/>
            </a:bodyPr>
            <a:lstStyle/>
            <a:p>
              <a:r>
                <a:rPr lang="en-US" sz="1200" dirty="0">
                  <a:solidFill>
                    <a:srgbClr val="FF0000"/>
                  </a:solidFill>
                </a:rPr>
                <a:t>KF money</a:t>
              </a:r>
            </a:p>
          </p:txBody>
        </p:sp>
        <p:cxnSp>
          <p:nvCxnSpPr>
            <p:cNvPr id="8" name="Straight Arrow Connector 7">
              <a:extLst>
                <a:ext uri="{FF2B5EF4-FFF2-40B4-BE49-F238E27FC236}">
                  <a16:creationId xmlns:a16="http://schemas.microsoft.com/office/drawing/2014/main" id="{900BEF0B-A049-FD19-A24A-D42DFA0EA833}"/>
                </a:ext>
              </a:extLst>
            </p:cNvPr>
            <p:cNvCxnSpPr/>
            <p:nvPr/>
          </p:nvCxnSpPr>
          <p:spPr>
            <a:xfrm flipH="1" flipV="1">
              <a:off x="5884433" y="4071769"/>
              <a:ext cx="123735" cy="86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0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FY2023 Actuals - Operating Expenses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All University Funds </a:t>
            </a:r>
            <a:r>
              <a:rPr lang="en-US" sz="2100" dirty="0"/>
              <a:t>(in millions)</a:t>
            </a:r>
            <a:endParaRPr lang="en-US" dirty="0"/>
          </a:p>
        </p:txBody>
      </p:sp>
      <p:graphicFrame>
        <p:nvGraphicFramePr>
          <p:cNvPr id="3" name="Table 2">
            <a:extLst>
              <a:ext uri="{FF2B5EF4-FFF2-40B4-BE49-F238E27FC236}">
                <a16:creationId xmlns:a16="http://schemas.microsoft.com/office/drawing/2014/main" id="{64DBA97D-27EF-A50F-DE09-15EDCA4B2C4E}"/>
              </a:ext>
            </a:extLst>
          </p:cNvPr>
          <p:cNvGraphicFramePr>
            <a:graphicFrameLocks noGrp="1"/>
          </p:cNvGraphicFramePr>
          <p:nvPr/>
        </p:nvGraphicFramePr>
        <p:xfrm>
          <a:off x="1055656" y="1321267"/>
          <a:ext cx="6349726" cy="2664054"/>
        </p:xfrm>
        <a:graphic>
          <a:graphicData uri="http://schemas.openxmlformats.org/drawingml/2006/table">
            <a:tbl>
              <a:tblPr/>
              <a:tblGrid>
                <a:gridCol w="3394034">
                  <a:extLst>
                    <a:ext uri="{9D8B030D-6E8A-4147-A177-3AD203B41FA5}">
                      <a16:colId xmlns:a16="http://schemas.microsoft.com/office/drawing/2014/main" val="1295542895"/>
                    </a:ext>
                  </a:extLst>
                </a:gridCol>
                <a:gridCol w="738923">
                  <a:extLst>
                    <a:ext uri="{9D8B030D-6E8A-4147-A177-3AD203B41FA5}">
                      <a16:colId xmlns:a16="http://schemas.microsoft.com/office/drawing/2014/main" val="1178461046"/>
                    </a:ext>
                  </a:extLst>
                </a:gridCol>
                <a:gridCol w="738923">
                  <a:extLst>
                    <a:ext uri="{9D8B030D-6E8A-4147-A177-3AD203B41FA5}">
                      <a16:colId xmlns:a16="http://schemas.microsoft.com/office/drawing/2014/main" val="4095336436"/>
                    </a:ext>
                  </a:extLst>
                </a:gridCol>
                <a:gridCol w="738923">
                  <a:extLst>
                    <a:ext uri="{9D8B030D-6E8A-4147-A177-3AD203B41FA5}">
                      <a16:colId xmlns:a16="http://schemas.microsoft.com/office/drawing/2014/main" val="3614400114"/>
                    </a:ext>
                  </a:extLst>
                </a:gridCol>
                <a:gridCol w="738923">
                  <a:extLst>
                    <a:ext uri="{9D8B030D-6E8A-4147-A177-3AD203B41FA5}">
                      <a16:colId xmlns:a16="http://schemas.microsoft.com/office/drawing/2014/main" val="943536181"/>
                    </a:ext>
                  </a:extLst>
                </a:gridCol>
              </a:tblGrid>
              <a:tr h="296006">
                <a:tc>
                  <a:txBody>
                    <a:bodyPr/>
                    <a:lstStyle/>
                    <a:p>
                      <a:pPr algn="l" fontAlgn="b"/>
                      <a:r>
                        <a:rPr lang="en-US" sz="1500" b="1" i="0" u="none" strike="noStrike">
                          <a:effectLst/>
                          <a:latin typeface="Calibri" panose="020F0502020204030204" pitchFamily="34" charset="0"/>
                        </a:rPr>
                        <a:t>Operating Expenses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500" b="1" i="0" u="none" strike="noStrike">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5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25982"/>
                  </a:ext>
                </a:extLst>
              </a:tr>
              <a:tr h="296006">
                <a:tc>
                  <a:txBody>
                    <a:bodyPr/>
                    <a:lstStyle/>
                    <a:p>
                      <a:pPr algn="l" fontAlgn="b"/>
                      <a:r>
                        <a:rPr lang="en-US" sz="1500" b="0" i="0" u="none" strike="noStrike">
                          <a:effectLst/>
                          <a:latin typeface="Calibri" panose="020F0502020204030204" pitchFamily="34" charset="0"/>
                        </a:rPr>
                        <a:t>    Salaries and Wages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effectLst/>
                          <a:latin typeface="Arial" panose="020B0604020202020204" pitchFamily="34" charset="0"/>
                        </a:rPr>
                        <a:t>      96.0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effectLst/>
                          <a:latin typeface="Arial" panose="020B0604020202020204" pitchFamily="34" charset="0"/>
                        </a:rPr>
                        <a:t>    105.7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panose="020B0604020202020204" pitchFamily="34" charset="0"/>
                        </a:rPr>
                        <a:t>        9.7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effectLst/>
                          <a:latin typeface="Arial" panose="020B0604020202020204" pitchFamily="34" charset="0"/>
                        </a:rPr>
                        <a:t>10.1%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838889"/>
                  </a:ext>
                </a:extLst>
              </a:tr>
              <a:tr h="296006">
                <a:tc>
                  <a:txBody>
                    <a:bodyPr/>
                    <a:lstStyle/>
                    <a:p>
                      <a:pPr algn="l" fontAlgn="b"/>
                      <a:r>
                        <a:rPr lang="en-US" sz="1500" b="0" i="0" u="none" strike="noStrike">
                          <a:effectLst/>
                          <a:latin typeface="Calibri" panose="020F0502020204030204" pitchFamily="34" charset="0"/>
                        </a:rPr>
                        <a:t>    Benefits</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      29.3 </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      32.0 </a:t>
                      </a:r>
                    </a:p>
                  </a:txBody>
                  <a:tcPr marL="7144" marR="7144" marT="7144"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2.6 </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9.0%</a:t>
                      </a:r>
                    </a:p>
                  </a:txBody>
                  <a:tcPr marL="7144" marR="7144" marT="7144" marB="0" anchor="b">
                    <a:lnL>
                      <a:noFill/>
                    </a:lnL>
                    <a:lnR>
                      <a:noFill/>
                    </a:lnR>
                    <a:lnT>
                      <a:noFill/>
                    </a:lnT>
                    <a:lnB>
                      <a:noFill/>
                    </a:lnB>
                  </a:tcPr>
                </a:tc>
                <a:extLst>
                  <a:ext uri="{0D108BD9-81ED-4DB2-BD59-A6C34878D82A}">
                    <a16:rowId xmlns:a16="http://schemas.microsoft.com/office/drawing/2014/main" val="462627489"/>
                  </a:ext>
                </a:extLst>
              </a:tr>
              <a:tr h="296006">
                <a:tc>
                  <a:txBody>
                    <a:bodyPr/>
                    <a:lstStyle/>
                    <a:p>
                      <a:pPr algn="l" fontAlgn="b"/>
                      <a:r>
                        <a:rPr lang="en-US" sz="1500" b="0" i="0" u="none" strike="noStrike">
                          <a:effectLst/>
                          <a:latin typeface="Calibri" panose="020F0502020204030204" pitchFamily="34" charset="0"/>
                        </a:rPr>
                        <a:t>  Supplies, Services and Other Expenses</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      45.1 </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      52.3 </a:t>
                      </a:r>
                    </a:p>
                  </a:txBody>
                  <a:tcPr marL="7144" marR="7144" marT="7144"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7.2 </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16.0%</a:t>
                      </a:r>
                    </a:p>
                  </a:txBody>
                  <a:tcPr marL="7144" marR="7144" marT="7144" marB="0" anchor="b">
                    <a:lnL>
                      <a:noFill/>
                    </a:lnL>
                    <a:lnR>
                      <a:noFill/>
                    </a:lnR>
                    <a:lnT>
                      <a:noFill/>
                    </a:lnT>
                    <a:lnB>
                      <a:noFill/>
                    </a:lnB>
                  </a:tcPr>
                </a:tc>
                <a:extLst>
                  <a:ext uri="{0D108BD9-81ED-4DB2-BD59-A6C34878D82A}">
                    <a16:rowId xmlns:a16="http://schemas.microsoft.com/office/drawing/2014/main" val="128797761"/>
                  </a:ext>
                </a:extLst>
              </a:tr>
              <a:tr h="296006">
                <a:tc>
                  <a:txBody>
                    <a:bodyPr/>
                    <a:lstStyle/>
                    <a:p>
                      <a:pPr algn="l" fontAlgn="b"/>
                      <a:r>
                        <a:rPr lang="en-US" sz="1500" b="0" i="0" u="none" strike="noStrike">
                          <a:effectLst/>
                          <a:latin typeface="Calibri" panose="020F0502020204030204" pitchFamily="34" charset="0"/>
                        </a:rPr>
                        <a:t>  Depreciation</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      23.9 </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      23.6 </a:t>
                      </a:r>
                    </a:p>
                  </a:txBody>
                  <a:tcPr marL="7144" marR="7144" marT="7144"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(0.3)</a:t>
                      </a:r>
                    </a:p>
                  </a:txBody>
                  <a:tcPr marL="7144" marR="7144" marT="7144"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-1.3%</a:t>
                      </a:r>
                    </a:p>
                  </a:txBody>
                  <a:tcPr marL="7144" marR="7144" marT="7144" marB="0" anchor="b">
                    <a:lnL>
                      <a:noFill/>
                    </a:lnL>
                    <a:lnR>
                      <a:noFill/>
                    </a:lnR>
                    <a:lnT>
                      <a:noFill/>
                    </a:lnT>
                    <a:lnB>
                      <a:noFill/>
                    </a:lnB>
                  </a:tcPr>
                </a:tc>
                <a:extLst>
                  <a:ext uri="{0D108BD9-81ED-4DB2-BD59-A6C34878D82A}">
                    <a16:rowId xmlns:a16="http://schemas.microsoft.com/office/drawing/2014/main" val="3616271988"/>
                  </a:ext>
                </a:extLst>
              </a:tr>
              <a:tr h="296006">
                <a:tc>
                  <a:txBody>
                    <a:bodyPr/>
                    <a:lstStyle/>
                    <a:p>
                      <a:pPr algn="l" fontAlgn="b"/>
                      <a:r>
                        <a:rPr lang="en-US" sz="1500" b="0" i="0" u="none" strike="noStrike">
                          <a:effectLst/>
                          <a:latin typeface="Calibri" panose="020F0502020204030204" pitchFamily="34" charset="0"/>
                        </a:rPr>
                        <a:t>  Interest Expense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Arial" panose="020B0604020202020204" pitchFamily="34" charset="0"/>
                        </a:rPr>
                        <a:t>        5.3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Arial" panose="020B0604020202020204" pitchFamily="34" charset="0"/>
                        </a:rPr>
                        <a:t>        5.1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panose="020B0604020202020204" pitchFamily="34" charset="0"/>
                        </a:rPr>
                        <a:t>       (0.2)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Arial" panose="020B0604020202020204" pitchFamily="34" charset="0"/>
                        </a:rPr>
                        <a:t>-4.3%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963012"/>
                  </a:ext>
                </a:extLst>
              </a:tr>
              <a:tr h="296006">
                <a:tc>
                  <a:txBody>
                    <a:bodyPr/>
                    <a:lstStyle/>
                    <a:p>
                      <a:pPr algn="l" fontAlgn="b"/>
                      <a:r>
                        <a:rPr lang="en-US" sz="1500" b="1" i="0" u="none" strike="noStrike">
                          <a:effectLst/>
                          <a:latin typeface="Calibri" panose="020F0502020204030204" pitchFamily="34" charset="0"/>
                        </a:rPr>
                        <a:t>Total Operating Expenses</a:t>
                      </a:r>
                    </a:p>
                  </a:txBody>
                  <a:tcPr marL="7144" marR="7144" marT="7144"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i="0" u="none" strike="noStrike">
                          <a:effectLst/>
                          <a:latin typeface="Arial" panose="020B0604020202020204" pitchFamily="34" charset="0"/>
                        </a:rPr>
                        <a:t>    199.6 </a:t>
                      </a:r>
                    </a:p>
                  </a:txBody>
                  <a:tcPr marL="7144" marR="7144" marT="7144"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i="0" u="none" strike="noStrike">
                          <a:effectLst/>
                          <a:latin typeface="Arial" panose="020B0604020202020204" pitchFamily="34" charset="0"/>
                        </a:rPr>
                        <a:t>    218.6 </a:t>
                      </a:r>
                    </a:p>
                  </a:txBody>
                  <a:tcPr marL="7144" marR="7144" marT="7144"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effectLst/>
                          <a:latin typeface="Arial" panose="020B0604020202020204" pitchFamily="34" charset="0"/>
                        </a:rPr>
                        <a:t>      19.0 </a:t>
                      </a:r>
                    </a:p>
                  </a:txBody>
                  <a:tcPr marL="7144" marR="7144" marT="7144"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i="0" u="none" strike="noStrike">
                          <a:effectLst/>
                          <a:latin typeface="Arial" panose="020B0604020202020204" pitchFamily="34" charset="0"/>
                        </a:rPr>
                        <a:t>9.5%</a:t>
                      </a:r>
                    </a:p>
                  </a:txBody>
                  <a:tcPr marL="7144" marR="7144" marT="7144"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961687"/>
                  </a:ext>
                </a:extLst>
              </a:tr>
              <a:tr h="296006">
                <a:tc>
                  <a:txBody>
                    <a:bodyPr/>
                    <a:lstStyle/>
                    <a:p>
                      <a:pPr algn="l" fontAlgn="b"/>
                      <a:r>
                        <a:rPr lang="en-US" sz="1500" b="1" i="0" u="none" strike="noStrike" dirty="0">
                          <a:effectLst/>
                          <a:latin typeface="Calibri" panose="020F0502020204030204" pitchFamily="34" charset="0"/>
                        </a:rPr>
                        <a:t>Net Operating Income</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i="0" u="none" strike="noStrike">
                          <a:effectLst/>
                          <a:latin typeface="Arial" panose="020B0604020202020204" pitchFamily="34" charset="0"/>
                        </a:rPr>
                        <a:t>      25.1 </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effectLst/>
                          <a:latin typeface="Arial" panose="020B0604020202020204" pitchFamily="34" charset="0"/>
                        </a:rPr>
                        <a:t>      14.1 </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200" b="1" i="0" u="none" strike="noStrike" dirty="0">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782003"/>
                  </a:ext>
                </a:extLst>
              </a:tr>
              <a:tr h="296006">
                <a:tc>
                  <a:txBody>
                    <a:bodyPr/>
                    <a:lstStyle/>
                    <a:p>
                      <a:pPr algn="l" fontAlgn="b"/>
                      <a:r>
                        <a:rPr lang="en-US" sz="1500" b="1" i="0" u="none" strike="noStrike">
                          <a:effectLst/>
                          <a:latin typeface="Calibri" panose="020F0502020204030204" pitchFamily="34" charset="0"/>
                        </a:rPr>
                        <a:t>Net Operating Margin</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200" b="1" i="0" u="none" strike="noStrike">
                          <a:effectLst/>
                          <a:latin typeface="Arial" panose="020B0604020202020204" pitchFamily="34" charset="0"/>
                        </a:rPr>
                        <a:t>11.2%</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200" b="1" i="0" u="none" strike="noStrike" dirty="0">
                          <a:effectLst/>
                          <a:latin typeface="Arial" panose="020B0604020202020204" pitchFamily="34" charset="0"/>
                        </a:rPr>
                        <a:t>6.1%</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1" i="0" u="none" strike="noStrike">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1" i="0" u="none" strike="noStrike" dirty="0">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661996963"/>
                  </a:ext>
                </a:extLst>
              </a:tr>
            </a:tbl>
          </a:graphicData>
        </a:graphic>
      </p:graphicFrame>
    </p:spTree>
    <p:extLst>
      <p:ext uri="{BB962C8B-B14F-4D97-AF65-F5344CB8AC3E}">
        <p14:creationId xmlns:p14="http://schemas.microsoft.com/office/powerpoint/2010/main" val="3402544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FY2023 Actuals - Operating Revenues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0E4DE8B6-4118-2208-A669-C6146596FE59}"/>
              </a:ext>
            </a:extLst>
          </p:cNvPr>
          <p:cNvGraphicFramePr>
            <a:graphicFrameLocks noGrp="1"/>
          </p:cNvGraphicFramePr>
          <p:nvPr/>
        </p:nvGraphicFramePr>
        <p:xfrm>
          <a:off x="559398" y="1258350"/>
          <a:ext cx="7013987" cy="2871142"/>
        </p:xfrm>
        <a:graphic>
          <a:graphicData uri="http://schemas.openxmlformats.org/drawingml/2006/table">
            <a:tbl>
              <a:tblPr/>
              <a:tblGrid>
                <a:gridCol w="3061991">
                  <a:extLst>
                    <a:ext uri="{9D8B030D-6E8A-4147-A177-3AD203B41FA5}">
                      <a16:colId xmlns:a16="http://schemas.microsoft.com/office/drawing/2014/main" val="392872289"/>
                    </a:ext>
                  </a:extLst>
                </a:gridCol>
                <a:gridCol w="886725">
                  <a:extLst>
                    <a:ext uri="{9D8B030D-6E8A-4147-A177-3AD203B41FA5}">
                      <a16:colId xmlns:a16="http://schemas.microsoft.com/office/drawing/2014/main" val="720805078"/>
                    </a:ext>
                  </a:extLst>
                </a:gridCol>
                <a:gridCol w="886725">
                  <a:extLst>
                    <a:ext uri="{9D8B030D-6E8A-4147-A177-3AD203B41FA5}">
                      <a16:colId xmlns:a16="http://schemas.microsoft.com/office/drawing/2014/main" val="4004563198"/>
                    </a:ext>
                  </a:extLst>
                </a:gridCol>
                <a:gridCol w="726182">
                  <a:extLst>
                    <a:ext uri="{9D8B030D-6E8A-4147-A177-3AD203B41FA5}">
                      <a16:colId xmlns:a16="http://schemas.microsoft.com/office/drawing/2014/main" val="2572917834"/>
                    </a:ext>
                  </a:extLst>
                </a:gridCol>
                <a:gridCol w="726182">
                  <a:extLst>
                    <a:ext uri="{9D8B030D-6E8A-4147-A177-3AD203B41FA5}">
                      <a16:colId xmlns:a16="http://schemas.microsoft.com/office/drawing/2014/main" val="3114525097"/>
                    </a:ext>
                  </a:extLst>
                </a:gridCol>
                <a:gridCol w="726182">
                  <a:extLst>
                    <a:ext uri="{9D8B030D-6E8A-4147-A177-3AD203B41FA5}">
                      <a16:colId xmlns:a16="http://schemas.microsoft.com/office/drawing/2014/main" val="249968527"/>
                    </a:ext>
                  </a:extLst>
                </a:gridCol>
              </a:tblGrid>
              <a:tr h="259239">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effectLst/>
                          <a:latin typeface="Calibri" panose="020F0502020204030204" pitchFamily="34" charset="0"/>
                        </a:rPr>
                        <a:t>FY2021</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0" i="0" u="none" strike="noStrike">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a:t>
                      </a:r>
                      <a:r>
                        <a:rPr lang="en-US" sz="1100" b="0" i="0" u="none" strike="noStrike" dirty="0">
                          <a:effectLst/>
                          <a:latin typeface="Arial" panose="020B0604020202020204" pitchFamily="34" charset="0"/>
                          <a:cs typeface="Arial" panose="020B0604020202020204" pitchFamily="34" charset="0"/>
                        </a:rPr>
                        <a:t>119.5</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Arial" panose="020B0604020202020204" pitchFamily="34" charset="0"/>
                        </a:rPr>
                        <a:t>    120.0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Arial" panose="020B0604020202020204" pitchFamily="34" charset="0"/>
                        </a:rPr>
                        <a:t>    126.0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Arial" panose="020B0604020202020204" pitchFamily="34" charset="0"/>
                        </a:rPr>
                        <a:t>        6.0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effectLst/>
                          <a:latin typeface="Arial" panose="020B0604020202020204" pitchFamily="34" charset="0"/>
                        </a:rPr>
                        <a:t>5.0%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a:t>
                      </a:r>
                      <a:r>
                        <a:rPr lang="en-US" sz="1100" b="0" i="0" u="none" strike="noStrike" dirty="0">
                          <a:effectLst/>
                          <a:latin typeface="Arial" panose="020B0604020202020204" pitchFamily="34" charset="0"/>
                          <a:cs typeface="Arial" panose="020B0604020202020204" pitchFamily="34" charset="0"/>
                        </a:rPr>
                        <a:t>36.7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38.7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4.9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12.6%</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a:t>
                      </a:r>
                      <a:r>
                        <a:rPr lang="en-US" sz="1100" b="1" i="0" u="none" strike="noStrike" dirty="0">
                          <a:effectLst/>
                          <a:latin typeface="Arial" panose="020B0604020202020204" pitchFamily="34" charset="0"/>
                          <a:cs typeface="Arial" panose="020B0604020202020204" pitchFamily="34" charset="0"/>
                        </a:rPr>
                        <a:t>83.7</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81.3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Arial" panose="020B0604020202020204" pitchFamily="34" charset="0"/>
                        </a:rPr>
                        <a:t>      82.4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Arial" panose="020B0604020202020204" pitchFamily="34" charset="0"/>
                        </a:rPr>
                        <a:t>        1.1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panose="020B0604020202020204" pitchFamily="34" charset="0"/>
                        </a:rPr>
                        <a:t>1.4%</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1"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1" u="none" strike="noStrike" dirty="0">
                          <a:effectLst/>
                          <a:latin typeface="Arial" panose="020B0604020202020204" pitchFamily="34" charset="0"/>
                          <a:cs typeface="Arial" panose="020B0604020202020204" pitchFamily="34" charset="0"/>
                        </a:rPr>
                        <a:t>31%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32.3%</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34.6%</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1" u="none" strike="noStrike" dirty="0">
                        <a:effectLst/>
                        <a:latin typeface="Arial" panose="020B060402020202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effectLst/>
                        <a:latin typeface="Arial" panose="020B060402020202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1360293"/>
                  </a:ext>
                </a:extLst>
              </a:tr>
              <a:tr h="259239">
                <a:tc>
                  <a:txBody>
                    <a:bodyPr/>
                    <a:lstStyle/>
                    <a:p>
                      <a:pPr algn="l" fontAlgn="b"/>
                      <a:r>
                        <a:rPr lang="en-US" sz="1400" b="0" i="0" u="none" strike="noStrike">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0.7</a:t>
                      </a:r>
                      <a:endParaRPr lang="en-US" sz="1100" b="0" i="0" u="none" strike="noStrike" dirty="0">
                        <a:effectLst/>
                        <a:latin typeface="Arial" panose="020B0604020202020204" pitchFamily="34" charset="0"/>
                        <a:cs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1.2 </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1.4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0.3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22.5%</a:t>
                      </a:r>
                    </a:p>
                  </a:txBody>
                  <a:tcPr marL="7144" marR="7144" marT="7144" marB="0" anchor="b">
                    <a:lnL>
                      <a:noFill/>
                    </a:lnL>
                    <a:lnR>
                      <a:noFill/>
                    </a:lnR>
                    <a:lnT>
                      <a:noFill/>
                    </a:lnT>
                    <a:lnB>
                      <a:noFill/>
                    </a:lnB>
                  </a:tcPr>
                </a:tc>
                <a:extLst>
                  <a:ext uri="{0D108BD9-81ED-4DB2-BD59-A6C34878D82A}">
                    <a16:rowId xmlns:a16="http://schemas.microsoft.com/office/drawing/2014/main" val="1320895090"/>
                  </a:ext>
                </a:extLst>
              </a:tr>
              <a:tr h="259239">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10.5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12.7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2.2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21.4%</a:t>
                      </a:r>
                    </a:p>
                  </a:txBody>
                  <a:tcPr marL="7144" marR="7144" marT="7144" marB="0" anchor="b">
                    <a:lnL>
                      <a:noFill/>
                    </a:lnL>
                    <a:lnR>
                      <a:noFill/>
                    </a:lnR>
                    <a:lnT>
                      <a:noFill/>
                    </a:lnT>
                    <a:lnB>
                      <a:noFill/>
                    </a:lnB>
                  </a:tcPr>
                </a:tc>
                <a:extLst>
                  <a:ext uri="{0D108BD9-81ED-4DB2-BD59-A6C34878D82A}">
                    <a16:rowId xmlns:a16="http://schemas.microsoft.com/office/drawing/2014/main" val="3290275144"/>
                  </a:ext>
                </a:extLst>
              </a:tr>
              <a:tr h="259239">
                <a:tc>
                  <a:txBody>
                    <a:bodyPr/>
                    <a:lstStyle/>
                    <a:p>
                      <a:pPr algn="l" fontAlgn="b"/>
                      <a:r>
                        <a:rPr lang="en-US" sz="1400" b="0" i="0" u="none" strike="noStrike" dirty="0">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45.7</a:t>
                      </a:r>
                      <a:endParaRPr lang="en-US" sz="1100" b="0" i="0" u="none" strike="noStrike" dirty="0">
                        <a:effectLst/>
                        <a:latin typeface="Arial" panose="020B0604020202020204" pitchFamily="34" charset="0"/>
                        <a:cs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53.0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55.9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2.9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5.5%</a:t>
                      </a:r>
                    </a:p>
                  </a:txBody>
                  <a:tcPr marL="7144" marR="7144" marT="7144" marB="0" anchor="b">
                    <a:lnL>
                      <a:noFill/>
                    </a:lnL>
                    <a:lnR>
                      <a:noFill/>
                    </a:lnR>
                    <a:lnT>
                      <a:noFill/>
                    </a:lnT>
                    <a:lnB>
                      <a:noFill/>
                    </a:lnB>
                  </a:tcPr>
                </a:tc>
                <a:extLst>
                  <a:ext uri="{0D108BD9-81ED-4DB2-BD59-A6C34878D82A}">
                    <a16:rowId xmlns:a16="http://schemas.microsoft.com/office/drawing/2014/main" val="4262853183"/>
                  </a:ext>
                </a:extLst>
              </a:tr>
              <a:tr h="259239">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0.5</a:t>
                      </a:r>
                      <a:endParaRPr lang="en-US" sz="1100" b="0" i="0" u="none" strike="noStrike" dirty="0">
                        <a:effectLst/>
                        <a:latin typeface="Arial" panose="020B0604020202020204" pitchFamily="34" charset="0"/>
                        <a:cs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0.4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0.5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0.1 </a:t>
                      </a:r>
                    </a:p>
                  </a:txBody>
                  <a:tcPr marL="7144" marR="7144" marT="7144" marB="0" anchor="b">
                    <a:lnL>
                      <a:noFill/>
                    </a:lnL>
                    <a:lnR>
                      <a:noFill/>
                    </a:lnR>
                    <a:lnT>
                      <a:noFill/>
                    </a:lnT>
                    <a:lnB>
                      <a:noFill/>
                    </a:lnB>
                  </a:tcPr>
                </a:tc>
                <a:tc>
                  <a:txBody>
                    <a:bodyPr/>
                    <a:lstStyle/>
                    <a:p>
                      <a:pPr algn="r" fontAlgn="b"/>
                      <a:r>
                        <a:rPr lang="en-US" sz="1100" b="0" i="0" u="none" strike="noStrike">
                          <a:effectLst/>
                          <a:latin typeface="Arial" panose="020B0604020202020204" pitchFamily="34" charset="0"/>
                        </a:rPr>
                        <a:t>11.6%</a:t>
                      </a:r>
                    </a:p>
                  </a:txBody>
                  <a:tcPr marL="7144" marR="7144" marT="7144" marB="0" anchor="b">
                    <a:lnL>
                      <a:noFill/>
                    </a:lnL>
                    <a:lnR>
                      <a:noFill/>
                    </a:lnR>
                    <a:lnT>
                      <a:noFill/>
                    </a:lnT>
                    <a:lnB>
                      <a:noFill/>
                    </a:lnB>
                  </a:tcPr>
                </a:tc>
                <a:extLst>
                  <a:ext uri="{0D108BD9-81ED-4DB2-BD59-A6C34878D82A}">
                    <a16:rowId xmlns:a16="http://schemas.microsoft.com/office/drawing/2014/main" val="2867270632"/>
                  </a:ext>
                </a:extLst>
              </a:tr>
              <a:tr h="259239">
                <a:tc>
                  <a:txBody>
                    <a:bodyPr/>
                    <a:lstStyle/>
                    <a:p>
                      <a:pPr algn="l" fontAlgn="b"/>
                      <a:r>
                        <a:rPr lang="en-US" sz="1400" b="0" i="0" u="none" strike="noStrike" dirty="0">
                          <a:effectLst/>
                          <a:latin typeface="Calibri" panose="020F0502020204030204" pitchFamily="34" charset="0"/>
                        </a:rPr>
                        <a:t>  Spendable Investment Income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1.9</a:t>
                      </a:r>
                      <a:endParaRPr lang="en-US" sz="1100" b="0" i="0" u="none" strike="noStrike" dirty="0">
                        <a:effectLst/>
                        <a:latin typeface="Arial" panose="020B0604020202020204" pitchFamily="34" charset="0"/>
                        <a:cs typeface="Arial" panose="020B060402020202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3.4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0.2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4.6%</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69424"/>
                  </a:ext>
                </a:extLst>
              </a:tr>
              <a:tr h="278752">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344488" algn="dec"/>
                        </a:tabLst>
                      </a:pPr>
                      <a:r>
                        <a:rPr lang="en-US" sz="1100" dirty="0">
                          <a:latin typeface="Arial" panose="020B0604020202020204" pitchFamily="34" charset="0"/>
                          <a:cs typeface="Arial" panose="020B0604020202020204" pitchFamily="34" charset="0"/>
                        </a:rPr>
                        <a:t>	</a:t>
                      </a:r>
                      <a:r>
                        <a:rPr lang="en-US" sz="1100" b="1" i="0" u="none" strike="noStrike" dirty="0">
                          <a:effectLst/>
                          <a:latin typeface="Arial" panose="020B0604020202020204" pitchFamily="34" charset="0"/>
                          <a:cs typeface="Arial" panose="020B0604020202020204" pitchFamily="34" charset="0"/>
                        </a:rPr>
                        <a:t>140.2</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149.9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Arial" panose="020B0604020202020204" pitchFamily="34" charset="0"/>
                        </a:rPr>
                        <a:t>    156.6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Arial" panose="020B0604020202020204" pitchFamily="34" charset="0"/>
                        </a:rPr>
                        <a:t>        6.7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effectLst/>
                          <a:latin typeface="Arial" panose="020B0604020202020204" pitchFamily="34" charset="0"/>
                        </a:rPr>
                        <a:t>4.5%</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3393941"/>
                  </a:ext>
                </a:extLst>
              </a:tr>
            </a:tbl>
          </a:graphicData>
        </a:graphic>
      </p:graphicFrame>
      <p:sp>
        <p:nvSpPr>
          <p:cNvPr id="8" name="TextBox 7">
            <a:extLst>
              <a:ext uri="{FF2B5EF4-FFF2-40B4-BE49-F238E27FC236}">
                <a16:creationId xmlns:a16="http://schemas.microsoft.com/office/drawing/2014/main" id="{6CFBA189-1E75-4157-AA48-BA8CC74C2ABA}"/>
              </a:ext>
            </a:extLst>
          </p:cNvPr>
          <p:cNvSpPr txBox="1"/>
          <p:nvPr/>
        </p:nvSpPr>
        <p:spPr>
          <a:xfrm>
            <a:off x="7530855" y="1830807"/>
            <a:ext cx="1010213" cy="276999"/>
          </a:xfrm>
          <a:prstGeom prst="rect">
            <a:avLst/>
          </a:prstGeom>
          <a:noFill/>
        </p:spPr>
        <p:txBody>
          <a:bodyPr wrap="none" rtlCol="0">
            <a:spAutoFit/>
          </a:bodyPr>
          <a:lstStyle/>
          <a:p>
            <a:r>
              <a:rPr lang="en-US" sz="1200" dirty="0">
                <a:solidFill>
                  <a:srgbClr val="FF0000"/>
                </a:solidFill>
              </a:rPr>
              <a:t>Discount up</a:t>
            </a:r>
          </a:p>
        </p:txBody>
      </p:sp>
      <p:sp>
        <p:nvSpPr>
          <p:cNvPr id="9" name="TextBox 8">
            <a:extLst>
              <a:ext uri="{FF2B5EF4-FFF2-40B4-BE49-F238E27FC236}">
                <a16:creationId xmlns:a16="http://schemas.microsoft.com/office/drawing/2014/main" id="{6DE2D5D2-9F43-EEEF-FC8D-546A8D9BF679}"/>
              </a:ext>
            </a:extLst>
          </p:cNvPr>
          <p:cNvSpPr txBox="1"/>
          <p:nvPr/>
        </p:nvSpPr>
        <p:spPr>
          <a:xfrm>
            <a:off x="7573385" y="3126463"/>
            <a:ext cx="1071127" cy="276999"/>
          </a:xfrm>
          <a:prstGeom prst="rect">
            <a:avLst/>
          </a:prstGeom>
          <a:noFill/>
        </p:spPr>
        <p:txBody>
          <a:bodyPr wrap="none" rtlCol="0">
            <a:spAutoFit/>
          </a:bodyPr>
          <a:lstStyle/>
          <a:p>
            <a:r>
              <a:rPr lang="en-US" sz="1200" dirty="0">
                <a:solidFill>
                  <a:srgbClr val="FF0000"/>
                </a:solidFill>
              </a:rPr>
              <a:t>State up a bit</a:t>
            </a:r>
          </a:p>
        </p:txBody>
      </p:sp>
      <p:sp>
        <p:nvSpPr>
          <p:cNvPr id="10" name="TextBox 9">
            <a:extLst>
              <a:ext uri="{FF2B5EF4-FFF2-40B4-BE49-F238E27FC236}">
                <a16:creationId xmlns:a16="http://schemas.microsoft.com/office/drawing/2014/main" id="{4C516660-0ADA-1990-114D-892710D01580}"/>
              </a:ext>
            </a:extLst>
          </p:cNvPr>
          <p:cNvSpPr txBox="1"/>
          <p:nvPr/>
        </p:nvSpPr>
        <p:spPr>
          <a:xfrm>
            <a:off x="2530212" y="2855569"/>
            <a:ext cx="1005403" cy="276999"/>
          </a:xfrm>
          <a:prstGeom prst="rect">
            <a:avLst/>
          </a:prstGeom>
          <a:noFill/>
        </p:spPr>
        <p:txBody>
          <a:bodyPr wrap="none" rtlCol="0">
            <a:spAutoFit/>
          </a:bodyPr>
          <a:lstStyle/>
          <a:p>
            <a:r>
              <a:rPr lang="en-US" sz="1200" dirty="0">
                <a:solidFill>
                  <a:srgbClr val="FF0000"/>
                </a:solidFill>
              </a:rPr>
              <a:t>Mostly F&amp;A</a:t>
            </a:r>
          </a:p>
        </p:txBody>
      </p:sp>
    </p:spTree>
    <p:extLst>
      <p:ext uri="{BB962C8B-B14F-4D97-AF65-F5344CB8AC3E}">
        <p14:creationId xmlns:p14="http://schemas.microsoft.com/office/powerpoint/2010/main" val="383989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FY2023 Actuals - Operating Expenses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F402C881-716A-2833-3121-17F63F6B33E3}"/>
              </a:ext>
            </a:extLst>
          </p:cNvPr>
          <p:cNvGraphicFramePr>
            <a:graphicFrameLocks noGrp="1"/>
          </p:cNvGraphicFramePr>
          <p:nvPr/>
        </p:nvGraphicFramePr>
        <p:xfrm>
          <a:off x="393192" y="1447844"/>
          <a:ext cx="6227649" cy="2543975"/>
        </p:xfrm>
        <a:graphic>
          <a:graphicData uri="http://schemas.openxmlformats.org/drawingml/2006/table">
            <a:tbl>
              <a:tblPr/>
              <a:tblGrid>
                <a:gridCol w="3311905">
                  <a:extLst>
                    <a:ext uri="{9D8B030D-6E8A-4147-A177-3AD203B41FA5}">
                      <a16:colId xmlns:a16="http://schemas.microsoft.com/office/drawing/2014/main" val="3073486784"/>
                    </a:ext>
                  </a:extLst>
                </a:gridCol>
                <a:gridCol w="728936">
                  <a:extLst>
                    <a:ext uri="{9D8B030D-6E8A-4147-A177-3AD203B41FA5}">
                      <a16:colId xmlns:a16="http://schemas.microsoft.com/office/drawing/2014/main" val="879188878"/>
                    </a:ext>
                  </a:extLst>
                </a:gridCol>
                <a:gridCol w="728936">
                  <a:extLst>
                    <a:ext uri="{9D8B030D-6E8A-4147-A177-3AD203B41FA5}">
                      <a16:colId xmlns:a16="http://schemas.microsoft.com/office/drawing/2014/main" val="356624932"/>
                    </a:ext>
                  </a:extLst>
                </a:gridCol>
                <a:gridCol w="728936">
                  <a:extLst>
                    <a:ext uri="{9D8B030D-6E8A-4147-A177-3AD203B41FA5}">
                      <a16:colId xmlns:a16="http://schemas.microsoft.com/office/drawing/2014/main" val="3870054539"/>
                    </a:ext>
                  </a:extLst>
                </a:gridCol>
                <a:gridCol w="728936">
                  <a:extLst>
                    <a:ext uri="{9D8B030D-6E8A-4147-A177-3AD203B41FA5}">
                      <a16:colId xmlns:a16="http://schemas.microsoft.com/office/drawing/2014/main" val="1367621798"/>
                    </a:ext>
                  </a:extLst>
                </a:gridCol>
              </a:tblGrid>
              <a:tr h="363425">
                <a:tc>
                  <a:txBody>
                    <a:bodyPr/>
                    <a:lstStyle/>
                    <a:p>
                      <a:pPr algn="l" fontAlgn="b"/>
                      <a:r>
                        <a:rPr lang="en-US" sz="1500" b="1" i="0" u="none" strike="noStrike">
                          <a:effectLst/>
                          <a:latin typeface="Calibri" panose="020F0502020204030204" pitchFamily="34" charset="0"/>
                        </a:rPr>
                        <a:t>Operating Expenses</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FY2022</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effectLst/>
                          <a:latin typeface="Calibri" panose="020F0502020204030204" pitchFamily="34" charset="0"/>
                        </a:rPr>
                        <a:t>FY2023</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821431"/>
                  </a:ext>
                </a:extLst>
              </a:tr>
              <a:tr h="363425">
                <a:tc>
                  <a:txBody>
                    <a:bodyPr/>
                    <a:lstStyle/>
                    <a:p>
                      <a:pPr algn="l" fontAlgn="b"/>
                      <a:r>
                        <a:rPr lang="en-US" sz="1500" b="0" i="0" u="none" strike="noStrike" dirty="0">
                          <a:effectLst/>
                          <a:latin typeface="Calibri" panose="020F0502020204030204" pitchFamily="34" charset="0"/>
                        </a:rPr>
                        <a:t>    Salaries and Wages</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effectLst/>
                          <a:latin typeface="Arial" panose="020B0604020202020204" pitchFamily="34" charset="0"/>
                        </a:rPr>
                        <a:t> $   77.0 </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panose="020B0604020202020204" pitchFamily="34" charset="0"/>
                        </a:rPr>
                        <a:t> $   82.6 </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panose="020B0604020202020204" pitchFamily="34" charset="0"/>
                        </a:rPr>
                        <a:t> $     5.6 </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effectLst/>
                          <a:latin typeface="Arial" panose="020B0604020202020204" pitchFamily="34" charset="0"/>
                        </a:rPr>
                        <a:t>7.3%</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8919932"/>
                  </a:ext>
                </a:extLst>
              </a:tr>
              <a:tr h="363425">
                <a:tc>
                  <a:txBody>
                    <a:bodyPr/>
                    <a:lstStyle/>
                    <a:p>
                      <a:pPr algn="l" fontAlgn="b"/>
                      <a:r>
                        <a:rPr lang="en-US" sz="1500" b="0" i="0" u="none" strike="noStrike">
                          <a:effectLst/>
                          <a:latin typeface="Calibri" panose="020F0502020204030204" pitchFamily="34" charset="0"/>
                        </a:rPr>
                        <a:t>    Benefits</a:t>
                      </a:r>
                    </a:p>
                  </a:txBody>
                  <a:tcPr marL="5715" marR="5715" marT="5715"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25.2 </a:t>
                      </a:r>
                    </a:p>
                  </a:txBody>
                  <a:tcPr marL="5715" marR="5715" marT="5715"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26.7 </a:t>
                      </a:r>
                    </a:p>
                  </a:txBody>
                  <a:tcPr marL="5715" marR="5715" marT="5715"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1.5 </a:t>
                      </a:r>
                    </a:p>
                  </a:txBody>
                  <a:tcPr marL="5715" marR="5715" marT="5715"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6.0%</a:t>
                      </a:r>
                    </a:p>
                  </a:txBody>
                  <a:tcPr marL="5715" marR="5715" marT="5715" marB="0" anchor="b">
                    <a:lnL>
                      <a:noFill/>
                    </a:lnL>
                    <a:lnR>
                      <a:noFill/>
                    </a:lnR>
                    <a:lnT>
                      <a:noFill/>
                    </a:lnT>
                    <a:lnB>
                      <a:noFill/>
                    </a:lnB>
                  </a:tcPr>
                </a:tc>
                <a:extLst>
                  <a:ext uri="{0D108BD9-81ED-4DB2-BD59-A6C34878D82A}">
                    <a16:rowId xmlns:a16="http://schemas.microsoft.com/office/drawing/2014/main" val="1141193315"/>
                  </a:ext>
                </a:extLst>
              </a:tr>
              <a:tr h="363425">
                <a:tc>
                  <a:txBody>
                    <a:bodyPr/>
                    <a:lstStyle/>
                    <a:p>
                      <a:pPr algn="l" fontAlgn="b"/>
                      <a:r>
                        <a:rPr lang="en-US" sz="1500" b="0" i="0" u="none" strike="noStrike">
                          <a:effectLst/>
                          <a:latin typeface="Calibri" panose="020F0502020204030204" pitchFamily="34" charset="0"/>
                        </a:rPr>
                        <a:t>  Supplies, Services and Other Expenses</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panose="020B0604020202020204" pitchFamily="34" charset="0"/>
                        </a:rPr>
                        <a:t>      25.7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panose="020B0604020202020204" pitchFamily="34" charset="0"/>
                        </a:rPr>
                        <a:t>      25.8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panose="020B0604020202020204" pitchFamily="34" charset="0"/>
                        </a:rPr>
                        <a:t>        0.2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Arial" panose="020B0604020202020204" pitchFamily="34" charset="0"/>
                        </a:rPr>
                        <a:t>0.6%</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638252"/>
                  </a:ext>
                </a:extLst>
              </a:tr>
              <a:tr h="363425">
                <a:tc>
                  <a:txBody>
                    <a:bodyPr/>
                    <a:lstStyle/>
                    <a:p>
                      <a:pPr algn="l" fontAlgn="b"/>
                      <a:r>
                        <a:rPr lang="en-US" sz="1500" b="1" i="0" u="none" strike="noStrike">
                          <a:effectLst/>
                          <a:latin typeface="Calibri" panose="020F0502020204030204" pitchFamily="34" charset="0"/>
                        </a:rPr>
                        <a:t>Total Operating Expenses</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effectLst/>
                          <a:latin typeface="Arial" panose="020B0604020202020204" pitchFamily="34" charset="0"/>
                        </a:rPr>
                        <a:t>    127.9 </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effectLst/>
                          <a:latin typeface="Arial" panose="020B0604020202020204" pitchFamily="34" charset="0"/>
                        </a:rPr>
                        <a:t>    135.1 </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effectLst/>
                          <a:latin typeface="Arial" panose="020B0604020202020204" pitchFamily="34" charset="0"/>
                        </a:rPr>
                        <a:t>        7.3 </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effectLst/>
                          <a:latin typeface="Arial" panose="020B0604020202020204" pitchFamily="34" charset="0"/>
                        </a:rPr>
                        <a:t>5.7%</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31774238"/>
                  </a:ext>
                </a:extLst>
              </a:tr>
              <a:tr h="363425">
                <a:tc>
                  <a:txBody>
                    <a:bodyPr/>
                    <a:lstStyle/>
                    <a:p>
                      <a:pPr algn="l" fontAlgn="b"/>
                      <a:r>
                        <a:rPr lang="en-US" sz="1500" b="1" i="0" u="none" strike="noStrike">
                          <a:effectLst/>
                          <a:latin typeface="Calibri" panose="020F0502020204030204" pitchFamily="34" charset="0"/>
                        </a:rPr>
                        <a:t>Net Operating Income</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effectLst/>
                          <a:latin typeface="Arial" panose="020B0604020202020204" pitchFamily="34" charset="0"/>
                        </a:rPr>
                        <a:t>      22.0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effectLst/>
                          <a:latin typeface="Arial" panose="020B0604020202020204" pitchFamily="34" charset="0"/>
                        </a:rPr>
                        <a:t>      21.5 </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effectLst/>
                          <a:latin typeface="Arial" panose="020B0604020202020204" pitchFamily="34" charset="0"/>
                        </a:rPr>
                        <a:t>      (0.5)</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effectLst/>
                          <a:latin typeface="Arial" panose="020B0604020202020204" pitchFamily="34" charset="0"/>
                        </a:rPr>
                        <a:t>-2.4%</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55665"/>
                  </a:ext>
                </a:extLst>
              </a:tr>
              <a:tr h="363425">
                <a:tc>
                  <a:txBody>
                    <a:bodyPr/>
                    <a:lstStyle/>
                    <a:p>
                      <a:pPr algn="l" fontAlgn="b"/>
                      <a:r>
                        <a:rPr lang="en-US" sz="1500" b="1" i="0" u="none" strike="noStrike">
                          <a:effectLst/>
                          <a:latin typeface="Calibri" panose="020F0502020204030204" pitchFamily="34" charset="0"/>
                        </a:rPr>
                        <a:t>Net Operating Margin</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effectLst/>
                          <a:latin typeface="Arial" panose="020B0604020202020204" pitchFamily="34" charset="0"/>
                        </a:rPr>
                        <a:t>14.7%</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effectLst/>
                          <a:latin typeface="Arial" panose="020B0604020202020204" pitchFamily="34" charset="0"/>
                        </a:rPr>
                        <a:t>13.7%</a:t>
                      </a: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effectLst/>
                        <a:latin typeface="Arial" panose="020B060402020202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effectLst/>
                        <a:latin typeface="Arial" panose="020B060402020202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17055539"/>
                  </a:ext>
                </a:extLst>
              </a:tr>
            </a:tbl>
          </a:graphicData>
        </a:graphic>
      </p:graphicFrame>
    </p:spTree>
    <p:extLst>
      <p:ext uri="{BB962C8B-B14F-4D97-AF65-F5344CB8AC3E}">
        <p14:creationId xmlns:p14="http://schemas.microsoft.com/office/powerpoint/2010/main" val="2660201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FY2024 - Operating Revenues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0E4DE8B6-4118-2208-A669-C6146596FE59}"/>
              </a:ext>
            </a:extLst>
          </p:cNvPr>
          <p:cNvGraphicFramePr>
            <a:graphicFrameLocks noGrp="1"/>
          </p:cNvGraphicFramePr>
          <p:nvPr/>
        </p:nvGraphicFramePr>
        <p:xfrm>
          <a:off x="559398" y="1258350"/>
          <a:ext cx="5561623" cy="2871142"/>
        </p:xfrm>
        <a:graphic>
          <a:graphicData uri="http://schemas.openxmlformats.org/drawingml/2006/table">
            <a:tbl>
              <a:tblPr/>
              <a:tblGrid>
                <a:gridCol w="3061991">
                  <a:extLst>
                    <a:ext uri="{9D8B030D-6E8A-4147-A177-3AD203B41FA5}">
                      <a16:colId xmlns:a16="http://schemas.microsoft.com/office/drawing/2014/main" val="392872289"/>
                    </a:ext>
                  </a:extLst>
                </a:gridCol>
                <a:gridCol w="886725">
                  <a:extLst>
                    <a:ext uri="{9D8B030D-6E8A-4147-A177-3AD203B41FA5}">
                      <a16:colId xmlns:a16="http://schemas.microsoft.com/office/drawing/2014/main" val="720805078"/>
                    </a:ext>
                  </a:extLst>
                </a:gridCol>
                <a:gridCol w="886725">
                  <a:extLst>
                    <a:ext uri="{9D8B030D-6E8A-4147-A177-3AD203B41FA5}">
                      <a16:colId xmlns:a16="http://schemas.microsoft.com/office/drawing/2014/main" val="4004563198"/>
                    </a:ext>
                  </a:extLst>
                </a:gridCol>
                <a:gridCol w="726182">
                  <a:extLst>
                    <a:ext uri="{9D8B030D-6E8A-4147-A177-3AD203B41FA5}">
                      <a16:colId xmlns:a16="http://schemas.microsoft.com/office/drawing/2014/main" val="2572917834"/>
                    </a:ext>
                  </a:extLst>
                </a:gridCol>
              </a:tblGrid>
              <a:tr h="259239">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0" i="0" u="none" strike="noStrike">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Arial" panose="020B0604020202020204" pitchFamily="34" charset="0"/>
                        </a:rPr>
                        <a:t>    120.0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Arial" panose="020B0604020202020204" pitchFamily="34" charset="0"/>
                        </a:rPr>
                        <a:t>    126.0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Arial" panose="020B0604020202020204" pitchFamily="34" charset="0"/>
                        </a:rPr>
                        <a:t>    125.9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38.7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      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81.3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82.4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82.3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1"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32.3%</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34.6%</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34.6%</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1360293"/>
                  </a:ext>
                </a:extLst>
              </a:tr>
              <a:tr h="259239">
                <a:tc>
                  <a:txBody>
                    <a:bodyPr/>
                    <a:lstStyle/>
                    <a:p>
                      <a:pPr algn="l" fontAlgn="b"/>
                      <a:r>
                        <a:rPr lang="en-US" sz="1400" b="0" i="0" u="none" strike="noStrike">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1.2 </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1.4 </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1.4 ?</a:t>
                      </a:r>
                    </a:p>
                  </a:txBody>
                  <a:tcPr marL="7144" marR="7144" marT="7144" marB="0" anchor="b">
                    <a:lnL>
                      <a:noFill/>
                    </a:lnL>
                    <a:lnR>
                      <a:noFill/>
                    </a:lnR>
                    <a:lnT>
                      <a:noFill/>
                    </a:lnT>
                    <a:lnB>
                      <a:noFill/>
                    </a:lnB>
                  </a:tcPr>
                </a:tc>
                <a:extLst>
                  <a:ext uri="{0D108BD9-81ED-4DB2-BD59-A6C34878D82A}">
                    <a16:rowId xmlns:a16="http://schemas.microsoft.com/office/drawing/2014/main" val="1320895090"/>
                  </a:ext>
                </a:extLst>
              </a:tr>
              <a:tr h="259239">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10.5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12.7 </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12.7? </a:t>
                      </a:r>
                    </a:p>
                  </a:txBody>
                  <a:tcPr marL="7144" marR="7144" marT="7144" marB="0" anchor="b">
                    <a:lnL>
                      <a:noFill/>
                    </a:lnL>
                    <a:lnR>
                      <a:noFill/>
                    </a:lnR>
                    <a:lnT>
                      <a:noFill/>
                    </a:lnT>
                    <a:lnB>
                      <a:noFill/>
                    </a:lnB>
                  </a:tcPr>
                </a:tc>
                <a:extLst>
                  <a:ext uri="{0D108BD9-81ED-4DB2-BD59-A6C34878D82A}">
                    <a16:rowId xmlns:a16="http://schemas.microsoft.com/office/drawing/2014/main" val="3290275144"/>
                  </a:ext>
                </a:extLst>
              </a:tr>
              <a:tr h="259239">
                <a:tc>
                  <a:txBody>
                    <a:bodyPr/>
                    <a:lstStyle/>
                    <a:p>
                      <a:pPr algn="l" fontAlgn="b"/>
                      <a:r>
                        <a:rPr lang="en-US" sz="1400" b="0" i="0" u="none" strike="noStrike" dirty="0">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53.0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55.9 </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60.0 </a:t>
                      </a:r>
                    </a:p>
                  </a:txBody>
                  <a:tcPr marL="7144" marR="7144" marT="7144" marB="0" anchor="b">
                    <a:lnL>
                      <a:noFill/>
                    </a:lnL>
                    <a:lnR>
                      <a:noFill/>
                    </a:lnR>
                    <a:lnT>
                      <a:noFill/>
                    </a:lnT>
                    <a:lnB>
                      <a:noFill/>
                    </a:lnB>
                  </a:tcPr>
                </a:tc>
                <a:extLst>
                  <a:ext uri="{0D108BD9-81ED-4DB2-BD59-A6C34878D82A}">
                    <a16:rowId xmlns:a16="http://schemas.microsoft.com/office/drawing/2014/main" val="4262853183"/>
                  </a:ext>
                </a:extLst>
              </a:tr>
              <a:tr h="259239">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0.4 </a:t>
                      </a:r>
                    </a:p>
                  </a:txBody>
                  <a:tcPr marL="7144" marR="7144" marT="7144" marB="0" anchor="b">
                    <a:lnL>
                      <a:noFill/>
                    </a:lnL>
                    <a:lnR>
                      <a:noFill/>
                    </a:lnR>
                    <a:lnT>
                      <a:noFill/>
                    </a:lnT>
                    <a:lnB>
                      <a:noFill/>
                    </a:lnB>
                  </a:tcPr>
                </a:tc>
                <a:tc>
                  <a:txBody>
                    <a:bodyPr/>
                    <a:lstStyle/>
                    <a:p>
                      <a:pPr algn="l" fontAlgn="b"/>
                      <a:r>
                        <a:rPr lang="en-US" sz="1100" b="0" i="0" u="none" strike="noStrike">
                          <a:effectLst/>
                          <a:latin typeface="Arial" panose="020B0604020202020204" pitchFamily="34" charset="0"/>
                        </a:rPr>
                        <a:t>        0.5 </a:t>
                      </a:r>
                    </a:p>
                  </a:txBody>
                  <a:tcPr marL="7144" marR="7144" marT="7144" marB="0" anchor="b">
                    <a:lnL>
                      <a:noFill/>
                    </a:lnL>
                    <a:lnR>
                      <a:noFill/>
                    </a:lnR>
                    <a:lnT>
                      <a:noFill/>
                    </a:lnT>
                    <a:lnB>
                      <a:noFill/>
                    </a:lnB>
                  </a:tcPr>
                </a:tc>
                <a:tc>
                  <a:txBody>
                    <a:bodyPr/>
                    <a:lstStyle/>
                    <a:p>
                      <a:pPr algn="l" fontAlgn="b"/>
                      <a:r>
                        <a:rPr lang="en-US" sz="1100" b="0" i="0" u="none" strike="noStrike" dirty="0">
                          <a:effectLst/>
                          <a:latin typeface="Arial" panose="020B0604020202020204" pitchFamily="34" charset="0"/>
                        </a:rPr>
                        <a:t>        0.5? </a:t>
                      </a:r>
                    </a:p>
                  </a:txBody>
                  <a:tcPr marL="7144" marR="7144" marT="7144" marB="0" anchor="b">
                    <a:lnL>
                      <a:noFill/>
                    </a:lnL>
                    <a:lnR>
                      <a:noFill/>
                    </a:lnR>
                    <a:lnT>
                      <a:noFill/>
                    </a:lnT>
                    <a:lnB>
                      <a:noFill/>
                    </a:lnB>
                  </a:tcPr>
                </a:tc>
                <a:extLst>
                  <a:ext uri="{0D108BD9-81ED-4DB2-BD59-A6C34878D82A}">
                    <a16:rowId xmlns:a16="http://schemas.microsoft.com/office/drawing/2014/main" val="2867270632"/>
                  </a:ext>
                </a:extLst>
              </a:tr>
              <a:tr h="259239">
                <a:tc>
                  <a:txBody>
                    <a:bodyPr/>
                    <a:lstStyle/>
                    <a:p>
                      <a:pPr algn="l" fontAlgn="b"/>
                      <a:r>
                        <a:rPr lang="en-US" sz="1400" b="0" i="0" u="none" strike="noStrike" dirty="0">
                          <a:effectLst/>
                          <a:latin typeface="Calibri" panose="020F0502020204030204" pitchFamily="34" charset="0"/>
                        </a:rPr>
                        <a:t>  Spendable Investment Income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3.4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        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69424"/>
                  </a:ext>
                </a:extLst>
              </a:tr>
              <a:tr h="278752">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149.9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156.6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156.6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3393941"/>
                  </a:ext>
                </a:extLst>
              </a:tr>
            </a:tbl>
          </a:graphicData>
        </a:graphic>
      </p:graphicFrame>
      <p:sp>
        <p:nvSpPr>
          <p:cNvPr id="5" name="TextBox 4">
            <a:extLst>
              <a:ext uri="{FF2B5EF4-FFF2-40B4-BE49-F238E27FC236}">
                <a16:creationId xmlns:a16="http://schemas.microsoft.com/office/drawing/2014/main" id="{43E022BB-2BFE-C7E1-4EDC-F9152D5A1E12}"/>
              </a:ext>
            </a:extLst>
          </p:cNvPr>
          <p:cNvSpPr txBox="1"/>
          <p:nvPr/>
        </p:nvSpPr>
        <p:spPr>
          <a:xfrm>
            <a:off x="6121021" y="1429507"/>
            <a:ext cx="1548751" cy="461665"/>
          </a:xfrm>
          <a:prstGeom prst="rect">
            <a:avLst/>
          </a:prstGeom>
          <a:noFill/>
        </p:spPr>
        <p:txBody>
          <a:bodyPr wrap="square" rtlCol="0">
            <a:spAutoFit/>
          </a:bodyPr>
          <a:lstStyle/>
          <a:p>
            <a:r>
              <a:rPr lang="en-US" sz="1200" dirty="0">
                <a:solidFill>
                  <a:srgbClr val="FF0000"/>
                </a:solidFill>
              </a:rPr>
              <a:t>Nonresident enrollment up</a:t>
            </a:r>
          </a:p>
        </p:txBody>
      </p:sp>
      <p:sp>
        <p:nvSpPr>
          <p:cNvPr id="9" name="TextBox 8">
            <a:extLst>
              <a:ext uri="{FF2B5EF4-FFF2-40B4-BE49-F238E27FC236}">
                <a16:creationId xmlns:a16="http://schemas.microsoft.com/office/drawing/2014/main" id="{6DE2D5D2-9F43-EEEF-FC8D-546A8D9BF679}"/>
              </a:ext>
            </a:extLst>
          </p:cNvPr>
          <p:cNvSpPr txBox="1"/>
          <p:nvPr/>
        </p:nvSpPr>
        <p:spPr>
          <a:xfrm>
            <a:off x="6121021" y="3113829"/>
            <a:ext cx="1071127" cy="276999"/>
          </a:xfrm>
          <a:prstGeom prst="rect">
            <a:avLst/>
          </a:prstGeom>
          <a:noFill/>
        </p:spPr>
        <p:txBody>
          <a:bodyPr wrap="none" rtlCol="0">
            <a:spAutoFit/>
          </a:bodyPr>
          <a:lstStyle/>
          <a:p>
            <a:r>
              <a:rPr lang="en-US" sz="1200" dirty="0">
                <a:solidFill>
                  <a:srgbClr val="FF0000"/>
                </a:solidFill>
              </a:rPr>
              <a:t>State up a bit</a:t>
            </a:r>
          </a:p>
        </p:txBody>
      </p:sp>
      <p:sp>
        <p:nvSpPr>
          <p:cNvPr id="11" name="TextBox 10">
            <a:extLst>
              <a:ext uri="{FF2B5EF4-FFF2-40B4-BE49-F238E27FC236}">
                <a16:creationId xmlns:a16="http://schemas.microsoft.com/office/drawing/2014/main" id="{28BD1CDC-FAAF-5420-9CF4-ED432339E973}"/>
              </a:ext>
            </a:extLst>
          </p:cNvPr>
          <p:cNvSpPr txBox="1"/>
          <p:nvPr/>
        </p:nvSpPr>
        <p:spPr>
          <a:xfrm>
            <a:off x="7356486" y="1381844"/>
            <a:ext cx="1897488" cy="1277273"/>
          </a:xfrm>
          <a:prstGeom prst="rect">
            <a:avLst/>
          </a:prstGeom>
          <a:noFill/>
        </p:spPr>
        <p:txBody>
          <a:bodyPr wrap="square" rtlCol="0">
            <a:spAutoFit/>
          </a:bodyPr>
          <a:lstStyle/>
          <a:p>
            <a:pPr>
              <a:tabLst>
                <a:tab pos="1546225" algn="dec"/>
              </a:tabLst>
            </a:pPr>
            <a:r>
              <a:rPr lang="en-US" sz="1100" dirty="0">
                <a:solidFill>
                  <a:srgbClr val="FF0000"/>
                </a:solidFill>
              </a:rPr>
              <a:t>UG FTC Res 	+28</a:t>
            </a:r>
          </a:p>
          <a:p>
            <a:pPr>
              <a:tabLst>
                <a:tab pos="1546225" algn="dec"/>
              </a:tabLst>
            </a:pPr>
            <a:r>
              <a:rPr lang="en-US" sz="1100" dirty="0">
                <a:solidFill>
                  <a:srgbClr val="FF0000"/>
                </a:solidFill>
              </a:rPr>
              <a:t>UG FTC </a:t>
            </a:r>
            <a:r>
              <a:rPr lang="en-US" sz="1100" dirty="0" err="1">
                <a:solidFill>
                  <a:srgbClr val="FF0000"/>
                </a:solidFill>
              </a:rPr>
              <a:t>Nonres</a:t>
            </a:r>
            <a:r>
              <a:rPr lang="en-US" sz="1100" dirty="0">
                <a:solidFill>
                  <a:srgbClr val="FF0000"/>
                </a:solidFill>
              </a:rPr>
              <a:t> 	+20</a:t>
            </a:r>
          </a:p>
          <a:p>
            <a:pPr>
              <a:tabLst>
                <a:tab pos="1546225" algn="dec"/>
              </a:tabLst>
            </a:pPr>
            <a:r>
              <a:rPr lang="en-US" sz="1100" dirty="0">
                <a:solidFill>
                  <a:srgbClr val="FF0000"/>
                </a:solidFill>
              </a:rPr>
              <a:t>UG </a:t>
            </a:r>
            <a:r>
              <a:rPr lang="en-US" sz="1100" dirty="0" err="1">
                <a:solidFill>
                  <a:srgbClr val="FF0000"/>
                </a:solidFill>
              </a:rPr>
              <a:t>Trsfr</a:t>
            </a:r>
            <a:r>
              <a:rPr lang="en-US" sz="1100" dirty="0">
                <a:solidFill>
                  <a:srgbClr val="FF0000"/>
                </a:solidFill>
              </a:rPr>
              <a:t> Res	+7</a:t>
            </a:r>
          </a:p>
          <a:p>
            <a:pPr>
              <a:tabLst>
                <a:tab pos="1546225" algn="dec"/>
              </a:tabLst>
            </a:pPr>
            <a:r>
              <a:rPr lang="en-US" sz="1100" dirty="0">
                <a:solidFill>
                  <a:srgbClr val="FF0000"/>
                </a:solidFill>
              </a:rPr>
              <a:t>UG </a:t>
            </a:r>
            <a:r>
              <a:rPr lang="en-US" sz="1100" dirty="0" err="1">
                <a:solidFill>
                  <a:srgbClr val="FF0000"/>
                </a:solidFill>
              </a:rPr>
              <a:t>Trsfr</a:t>
            </a:r>
            <a:r>
              <a:rPr lang="en-US" sz="1100" dirty="0">
                <a:solidFill>
                  <a:srgbClr val="FF0000"/>
                </a:solidFill>
              </a:rPr>
              <a:t> </a:t>
            </a:r>
            <a:r>
              <a:rPr lang="en-US" sz="1100" dirty="0" err="1">
                <a:solidFill>
                  <a:srgbClr val="FF0000"/>
                </a:solidFill>
              </a:rPr>
              <a:t>Nonres</a:t>
            </a:r>
            <a:r>
              <a:rPr lang="en-US" sz="1100" dirty="0">
                <a:solidFill>
                  <a:srgbClr val="FF0000"/>
                </a:solidFill>
              </a:rPr>
              <a:t>	+10</a:t>
            </a:r>
          </a:p>
          <a:p>
            <a:pPr>
              <a:tabLst>
                <a:tab pos="1546225" algn="dec"/>
              </a:tabLst>
            </a:pPr>
            <a:r>
              <a:rPr lang="en-US" sz="1100" dirty="0">
                <a:solidFill>
                  <a:srgbClr val="FF0000"/>
                </a:solidFill>
              </a:rPr>
              <a:t>UG </a:t>
            </a:r>
            <a:r>
              <a:rPr lang="en-US" sz="1100" dirty="0" err="1">
                <a:solidFill>
                  <a:srgbClr val="FF0000"/>
                </a:solidFill>
              </a:rPr>
              <a:t>cont</a:t>
            </a:r>
            <a:r>
              <a:rPr lang="en-US" sz="1100" dirty="0">
                <a:solidFill>
                  <a:srgbClr val="FF0000"/>
                </a:solidFill>
              </a:rPr>
              <a:t> Res	-171</a:t>
            </a:r>
          </a:p>
          <a:p>
            <a:pPr>
              <a:tabLst>
                <a:tab pos="1546225" algn="dec"/>
              </a:tabLst>
            </a:pPr>
            <a:r>
              <a:rPr lang="en-US" sz="1100" dirty="0">
                <a:solidFill>
                  <a:srgbClr val="FF0000"/>
                </a:solidFill>
              </a:rPr>
              <a:t>UG </a:t>
            </a:r>
            <a:r>
              <a:rPr lang="en-US" sz="1100" dirty="0" err="1">
                <a:solidFill>
                  <a:srgbClr val="FF0000"/>
                </a:solidFill>
              </a:rPr>
              <a:t>cont</a:t>
            </a:r>
            <a:r>
              <a:rPr lang="en-US" sz="1100" dirty="0">
                <a:solidFill>
                  <a:srgbClr val="FF0000"/>
                </a:solidFill>
              </a:rPr>
              <a:t> </a:t>
            </a:r>
            <a:r>
              <a:rPr lang="en-US" sz="1100" dirty="0" err="1">
                <a:solidFill>
                  <a:srgbClr val="FF0000"/>
                </a:solidFill>
              </a:rPr>
              <a:t>Nonres</a:t>
            </a:r>
            <a:r>
              <a:rPr lang="en-US" sz="1100" dirty="0">
                <a:solidFill>
                  <a:srgbClr val="FF0000"/>
                </a:solidFill>
              </a:rPr>
              <a:t>	</a:t>
            </a:r>
            <a:r>
              <a:rPr lang="en-US" sz="1100" u="sng" dirty="0">
                <a:solidFill>
                  <a:srgbClr val="FF0000"/>
                </a:solidFill>
              </a:rPr>
              <a:t>+94</a:t>
            </a:r>
          </a:p>
          <a:p>
            <a:pPr>
              <a:tabLst>
                <a:tab pos="1546225" algn="dec"/>
              </a:tabLst>
            </a:pPr>
            <a:r>
              <a:rPr lang="en-US" sz="1100" dirty="0">
                <a:solidFill>
                  <a:srgbClr val="FF0000"/>
                </a:solidFill>
              </a:rPr>
              <a:t>	-12</a:t>
            </a:r>
          </a:p>
        </p:txBody>
      </p:sp>
      <p:sp>
        <p:nvSpPr>
          <p:cNvPr id="12" name="TextBox 11">
            <a:extLst>
              <a:ext uri="{FF2B5EF4-FFF2-40B4-BE49-F238E27FC236}">
                <a16:creationId xmlns:a16="http://schemas.microsoft.com/office/drawing/2014/main" id="{9BB988A5-61FE-55D6-0897-E33539A4A3B5}"/>
              </a:ext>
            </a:extLst>
          </p:cNvPr>
          <p:cNvSpPr txBox="1"/>
          <p:nvPr/>
        </p:nvSpPr>
        <p:spPr>
          <a:xfrm>
            <a:off x="7356486" y="2644469"/>
            <a:ext cx="1897488" cy="938719"/>
          </a:xfrm>
          <a:prstGeom prst="rect">
            <a:avLst/>
          </a:prstGeom>
          <a:solidFill>
            <a:schemeClr val="bg2"/>
          </a:solidFill>
        </p:spPr>
        <p:txBody>
          <a:bodyPr wrap="square" rtlCol="0">
            <a:spAutoFit/>
          </a:bodyPr>
          <a:lstStyle/>
          <a:p>
            <a:pPr>
              <a:tabLst>
                <a:tab pos="1546225" algn="dec"/>
              </a:tabLst>
            </a:pPr>
            <a:r>
              <a:rPr lang="en-US" sz="1100" dirty="0">
                <a:solidFill>
                  <a:srgbClr val="FF0000"/>
                </a:solidFill>
              </a:rPr>
              <a:t>MS	+140</a:t>
            </a:r>
          </a:p>
          <a:p>
            <a:pPr>
              <a:tabLst>
                <a:tab pos="1546225" algn="dec"/>
              </a:tabLst>
            </a:pPr>
            <a:r>
              <a:rPr lang="en-US" sz="1100" dirty="0">
                <a:solidFill>
                  <a:srgbClr val="FF0000"/>
                </a:solidFill>
              </a:rPr>
              <a:t>PhD	+12</a:t>
            </a:r>
          </a:p>
          <a:p>
            <a:pPr>
              <a:tabLst>
                <a:tab pos="1546225" algn="dec"/>
              </a:tabLst>
            </a:pPr>
            <a:r>
              <a:rPr lang="en-US" sz="1100" dirty="0">
                <a:solidFill>
                  <a:srgbClr val="FF0000"/>
                </a:solidFill>
              </a:rPr>
              <a:t>Distance	-73</a:t>
            </a:r>
          </a:p>
          <a:p>
            <a:pPr>
              <a:tabLst>
                <a:tab pos="1546225" algn="dec"/>
              </a:tabLst>
            </a:pPr>
            <a:r>
              <a:rPr lang="en-US" sz="1100" dirty="0">
                <a:solidFill>
                  <a:srgbClr val="FF0000"/>
                </a:solidFill>
              </a:rPr>
              <a:t>FLW	15</a:t>
            </a:r>
          </a:p>
          <a:p>
            <a:pPr>
              <a:tabLst>
                <a:tab pos="1546225" algn="dec"/>
              </a:tabLst>
            </a:pPr>
            <a:r>
              <a:rPr lang="en-US" sz="1100" dirty="0">
                <a:solidFill>
                  <a:srgbClr val="FF0000"/>
                </a:solidFill>
              </a:rPr>
              <a:t>MSU	+24</a:t>
            </a:r>
          </a:p>
        </p:txBody>
      </p:sp>
    </p:spTree>
    <p:extLst>
      <p:ext uri="{BB962C8B-B14F-4D97-AF65-F5344CB8AC3E}">
        <p14:creationId xmlns:p14="http://schemas.microsoft.com/office/powerpoint/2010/main" val="16362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fontScale="85000" lnSpcReduction="10000"/>
          </a:bodyPr>
          <a:lstStyle/>
          <a:p>
            <a:r>
              <a:rPr lang="en-US" dirty="0"/>
              <a:t>“Raise” includes</a:t>
            </a:r>
          </a:p>
          <a:p>
            <a:pPr lvl="1"/>
            <a:r>
              <a:rPr lang="en-US" dirty="0"/>
              <a:t>raise, </a:t>
            </a:r>
          </a:p>
          <a:p>
            <a:pPr lvl="1"/>
            <a:r>
              <a:rPr lang="en-US" dirty="0"/>
              <a:t>merit, </a:t>
            </a:r>
          </a:p>
          <a:p>
            <a:pPr lvl="1"/>
            <a:r>
              <a:rPr lang="en-US" dirty="0"/>
              <a:t>market, </a:t>
            </a:r>
          </a:p>
          <a:p>
            <a:pPr lvl="1"/>
            <a:r>
              <a:rPr lang="en-US" dirty="0"/>
              <a:t>counter-offer, and</a:t>
            </a:r>
          </a:p>
          <a:p>
            <a:pPr lvl="1"/>
            <a:r>
              <a:rPr lang="en-US" dirty="0"/>
              <a:t>temporary pay increase (e.g. Dep’t Chair, almost always lost at end of service)</a:t>
            </a:r>
          </a:p>
          <a:p>
            <a:pPr marL="7937" lvl="1" indent="0">
              <a:buNone/>
            </a:pPr>
            <a:r>
              <a:rPr lang="en-US" dirty="0"/>
              <a:t>Excludes</a:t>
            </a:r>
          </a:p>
          <a:p>
            <a:pPr lvl="1"/>
            <a:r>
              <a:rPr lang="en-US" dirty="0"/>
              <a:t>promotion (Prof $10K, Teach Prof $6K, Assoc Prof $5K, Assoc Teach Prof $3K)</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Raises</a:t>
            </a:r>
          </a:p>
        </p:txBody>
      </p:sp>
    </p:spTree>
    <p:extLst>
      <p:ext uri="{BB962C8B-B14F-4D97-AF65-F5344CB8AC3E}">
        <p14:creationId xmlns:p14="http://schemas.microsoft.com/office/powerpoint/2010/main" val="3374605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fontScale="92500" lnSpcReduction="10000"/>
          </a:bodyPr>
          <a:lstStyle/>
          <a:p>
            <a:pPr lvl="1"/>
            <a:r>
              <a:rPr lang="en-US" dirty="0"/>
              <a:t>Admin = Chancellor and Provost and direct reports, as positions</a:t>
            </a:r>
          </a:p>
          <a:p>
            <a:pPr lvl="1"/>
            <a:r>
              <a:rPr lang="en-US" dirty="0"/>
              <a:t>Exclude retiree continuing pay (e.g. Chancellor’s prof = 1/3 previous)</a:t>
            </a:r>
          </a:p>
          <a:p>
            <a:pPr lvl="1"/>
            <a:endParaRPr lang="en-US" dirty="0"/>
          </a:p>
          <a:p>
            <a:pPr lvl="1"/>
            <a:r>
              <a:rPr lang="en-US" dirty="0"/>
              <a:t>Market and merit increases unusual pre-2020, now common (base raise was ‘raise’, remainder was ‘market’ or ‘merit’)</a:t>
            </a:r>
          </a:p>
          <a:p>
            <a:pPr lvl="1"/>
            <a:r>
              <a:rPr lang="en-US" dirty="0"/>
              <a:t>Counteroffers and move to administration dominate high increases</a:t>
            </a:r>
          </a:p>
          <a:p>
            <a:pPr lvl="1"/>
            <a:endParaRPr lang="en-US" dirty="0"/>
          </a:p>
          <a:p>
            <a:pPr lvl="1"/>
            <a:r>
              <a:rPr lang="en-US" dirty="0"/>
              <a:t>Allegedly 4% raise pool as 3 base + 1 merit, but arithmetic shows </a:t>
            </a:r>
            <a:br>
              <a:rPr lang="en-US" dirty="0"/>
            </a:br>
            <a:r>
              <a:rPr lang="en-US" dirty="0"/>
              <a:t>total faculty salary increase ~2.4%, average ‘raise’ percentage = 5.94%</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Notes and Oddities</a:t>
            </a:r>
          </a:p>
        </p:txBody>
      </p:sp>
    </p:spTree>
    <p:extLst>
      <p:ext uri="{BB962C8B-B14F-4D97-AF65-F5344CB8AC3E}">
        <p14:creationId xmlns:p14="http://schemas.microsoft.com/office/powerpoint/2010/main" val="2206932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5E64-6958-8A17-A707-B4CB809F111D}"/>
              </a:ext>
            </a:extLst>
          </p:cNvPr>
          <p:cNvSpPr>
            <a:spLocks noGrp="1"/>
          </p:cNvSpPr>
          <p:nvPr>
            <p:ph type="title"/>
          </p:nvPr>
        </p:nvSpPr>
        <p:spPr/>
        <p:txBody>
          <a:bodyPr anchor="t">
            <a:normAutofit/>
          </a:bodyPr>
          <a:lstStyle/>
          <a:p>
            <a:r>
              <a:rPr lang="en-US" sz="2800" dirty="0"/>
              <a:t>Chancellor positions</a:t>
            </a:r>
          </a:p>
        </p:txBody>
      </p:sp>
      <p:sp>
        <p:nvSpPr>
          <p:cNvPr id="4" name="Footer Placeholder 3">
            <a:extLst>
              <a:ext uri="{FF2B5EF4-FFF2-40B4-BE49-F238E27FC236}">
                <a16:creationId xmlns:a16="http://schemas.microsoft.com/office/drawing/2014/main" id="{C26CCA72-3C0F-5BE3-207A-E51BF17DE331}"/>
              </a:ext>
            </a:extLst>
          </p:cNvPr>
          <p:cNvSpPr>
            <a:spLocks noGrp="1"/>
          </p:cNvSpPr>
          <p:nvPr>
            <p:ph type="ftr" sz="quarter" idx="11"/>
          </p:nvPr>
        </p:nvSpPr>
        <p:spPr/>
        <p:txBody>
          <a:bodyPr anchor="ctr">
            <a:normAutofit fontScale="25000" lnSpcReduction="20000"/>
          </a:bodyPr>
          <a:lstStyle/>
          <a:p>
            <a:pPr>
              <a:spcAft>
                <a:spcPts val="600"/>
              </a:spcAft>
            </a:pPr>
            <a:r>
              <a:rPr lang="en-US"/>
              <a:t>Missouri University of Science and Technology</a:t>
            </a:r>
          </a:p>
        </p:txBody>
      </p:sp>
      <p:graphicFrame>
        <p:nvGraphicFramePr>
          <p:cNvPr id="8" name="Table 7">
            <a:extLst>
              <a:ext uri="{FF2B5EF4-FFF2-40B4-BE49-F238E27FC236}">
                <a16:creationId xmlns:a16="http://schemas.microsoft.com/office/drawing/2014/main" id="{BC9AB527-C3E2-80B5-2D6D-12E39A1C7B33}"/>
              </a:ext>
            </a:extLst>
          </p:cNvPr>
          <p:cNvGraphicFramePr>
            <a:graphicFrameLocks noGrp="1"/>
          </p:cNvGraphicFramePr>
          <p:nvPr/>
        </p:nvGraphicFramePr>
        <p:xfrm>
          <a:off x="72390" y="693420"/>
          <a:ext cx="8972551" cy="3734352"/>
        </p:xfrm>
        <a:graphic>
          <a:graphicData uri="http://schemas.openxmlformats.org/drawingml/2006/table">
            <a:tbl>
              <a:tblPr firstRow="1" bandRow="1">
                <a:tableStyleId>{7E9639D4-E3E2-4D34-9284-5A2195B3D0D7}</a:tableStyleId>
              </a:tblPr>
              <a:tblGrid>
                <a:gridCol w="1090941">
                  <a:extLst>
                    <a:ext uri="{9D8B030D-6E8A-4147-A177-3AD203B41FA5}">
                      <a16:colId xmlns:a16="http://schemas.microsoft.com/office/drawing/2014/main" val="1347169476"/>
                    </a:ext>
                  </a:extLst>
                </a:gridCol>
                <a:gridCol w="1128230">
                  <a:extLst>
                    <a:ext uri="{9D8B030D-6E8A-4147-A177-3AD203B41FA5}">
                      <a16:colId xmlns:a16="http://schemas.microsoft.com/office/drawing/2014/main" val="1505696857"/>
                    </a:ext>
                  </a:extLst>
                </a:gridCol>
                <a:gridCol w="724618">
                  <a:extLst>
                    <a:ext uri="{9D8B030D-6E8A-4147-A177-3AD203B41FA5}">
                      <a16:colId xmlns:a16="http://schemas.microsoft.com/office/drawing/2014/main" val="3063085395"/>
                    </a:ext>
                  </a:extLst>
                </a:gridCol>
                <a:gridCol w="1346618">
                  <a:extLst>
                    <a:ext uri="{9D8B030D-6E8A-4147-A177-3AD203B41FA5}">
                      <a16:colId xmlns:a16="http://schemas.microsoft.com/office/drawing/2014/main" val="609074307"/>
                    </a:ext>
                  </a:extLst>
                </a:gridCol>
                <a:gridCol w="702321">
                  <a:extLst>
                    <a:ext uri="{9D8B030D-6E8A-4147-A177-3AD203B41FA5}">
                      <a16:colId xmlns:a16="http://schemas.microsoft.com/office/drawing/2014/main" val="3717412362"/>
                    </a:ext>
                  </a:extLst>
                </a:gridCol>
                <a:gridCol w="1248572">
                  <a:extLst>
                    <a:ext uri="{9D8B030D-6E8A-4147-A177-3AD203B41FA5}">
                      <a16:colId xmlns:a16="http://schemas.microsoft.com/office/drawing/2014/main" val="4028150648"/>
                    </a:ext>
                  </a:extLst>
                </a:gridCol>
                <a:gridCol w="780358">
                  <a:extLst>
                    <a:ext uri="{9D8B030D-6E8A-4147-A177-3AD203B41FA5}">
                      <a16:colId xmlns:a16="http://schemas.microsoft.com/office/drawing/2014/main" val="782443879"/>
                    </a:ext>
                  </a:extLst>
                </a:gridCol>
                <a:gridCol w="1265092">
                  <a:extLst>
                    <a:ext uri="{9D8B030D-6E8A-4147-A177-3AD203B41FA5}">
                      <a16:colId xmlns:a16="http://schemas.microsoft.com/office/drawing/2014/main" val="3372074659"/>
                    </a:ext>
                  </a:extLst>
                </a:gridCol>
                <a:gridCol w="685801">
                  <a:extLst>
                    <a:ext uri="{9D8B030D-6E8A-4147-A177-3AD203B41FA5}">
                      <a16:colId xmlns:a16="http://schemas.microsoft.com/office/drawing/2014/main" val="1376803112"/>
                    </a:ext>
                  </a:extLst>
                </a:gridCol>
              </a:tblGrid>
              <a:tr h="315868">
                <a:tc>
                  <a:txBody>
                    <a:bodyPr/>
                    <a:lstStyle/>
                    <a:p>
                      <a:pPr algn="ctr"/>
                      <a:r>
                        <a:rPr lang="en-US" dirty="0"/>
                        <a:t>Position</a:t>
                      </a:r>
                    </a:p>
                  </a:txBody>
                  <a:tcPr/>
                </a:tc>
                <a:tc>
                  <a:txBody>
                    <a:bodyPr/>
                    <a:lstStyle/>
                    <a:p>
                      <a:pPr algn="ctr"/>
                      <a:r>
                        <a:rPr lang="en-US" dirty="0"/>
                        <a:t>AY 23-24</a:t>
                      </a:r>
                    </a:p>
                  </a:txBody>
                  <a:tcPr/>
                </a:tc>
                <a:tc>
                  <a:txBody>
                    <a:bodyPr/>
                    <a:lstStyle/>
                    <a:p>
                      <a:pPr algn="ctr"/>
                      <a:endParaRPr lang="en-US" dirty="0"/>
                    </a:p>
                  </a:txBody>
                  <a:tcPr/>
                </a:tc>
                <a:tc>
                  <a:txBody>
                    <a:bodyPr/>
                    <a:lstStyle/>
                    <a:p>
                      <a:pPr algn="ctr"/>
                      <a:r>
                        <a:rPr lang="en-US" dirty="0"/>
                        <a:t>AY 22-23</a:t>
                      </a:r>
                    </a:p>
                  </a:txBody>
                  <a:tcPr/>
                </a:tc>
                <a:tc>
                  <a:txBody>
                    <a:bodyPr/>
                    <a:lstStyle/>
                    <a:p>
                      <a:pPr algn="ctr"/>
                      <a:endParaRPr lang="en-US" dirty="0"/>
                    </a:p>
                  </a:txBody>
                  <a:tcPr/>
                </a:tc>
                <a:tc>
                  <a:txBody>
                    <a:bodyPr/>
                    <a:lstStyle/>
                    <a:p>
                      <a:pPr algn="ctr"/>
                      <a:r>
                        <a:rPr lang="en-US" dirty="0"/>
                        <a:t>AY 21-22</a:t>
                      </a:r>
                    </a:p>
                  </a:txBody>
                  <a:tcPr/>
                </a:tc>
                <a:tc>
                  <a:txBody>
                    <a:bodyPr/>
                    <a:lstStyle/>
                    <a:p>
                      <a:pPr algn="ctr"/>
                      <a:endParaRPr lang="en-US" dirty="0"/>
                    </a:p>
                  </a:txBody>
                  <a:tcPr/>
                </a:tc>
                <a:tc>
                  <a:txBody>
                    <a:bodyPr/>
                    <a:lstStyle/>
                    <a:p>
                      <a:pPr algn="ctr"/>
                      <a:r>
                        <a:rPr lang="en-US" dirty="0"/>
                        <a:t>AY 20-21</a:t>
                      </a:r>
                    </a:p>
                  </a:txBody>
                  <a:tcPr/>
                </a:tc>
                <a:tc>
                  <a:txBody>
                    <a:bodyPr/>
                    <a:lstStyle/>
                    <a:p>
                      <a:pPr algn="ctr"/>
                      <a:endParaRPr lang="en-US" dirty="0"/>
                    </a:p>
                  </a:txBody>
                  <a:tcPr/>
                </a:tc>
                <a:extLst>
                  <a:ext uri="{0D108BD9-81ED-4DB2-BD59-A6C34878D82A}">
                    <a16:rowId xmlns:a16="http://schemas.microsoft.com/office/drawing/2014/main" val="3071128838"/>
                  </a:ext>
                </a:extLst>
              </a:tr>
              <a:tr h="315868">
                <a:tc>
                  <a:txBody>
                    <a:bodyPr/>
                    <a:lstStyle/>
                    <a:p>
                      <a:r>
                        <a:rPr lang="en-US" dirty="0"/>
                        <a:t>Chancellor</a:t>
                      </a:r>
                    </a:p>
                  </a:txBody>
                  <a:tcPr/>
                </a:tc>
                <a:tc>
                  <a:txBody>
                    <a:bodyPr/>
                    <a:lstStyle/>
                    <a:p>
                      <a:r>
                        <a:rPr lang="en-US" dirty="0"/>
                        <a:t>Dehghani</a:t>
                      </a:r>
                    </a:p>
                  </a:txBody>
                  <a:tcPr/>
                </a:tc>
                <a:tc>
                  <a:txBody>
                    <a:bodyPr/>
                    <a:lstStyle/>
                    <a:p>
                      <a:pPr>
                        <a:tabLst>
                          <a:tab pos="401638" algn="dec"/>
                        </a:tabLst>
                      </a:pPr>
                      <a:r>
                        <a:rPr lang="en-US" dirty="0"/>
                        <a:t>	+11%</a:t>
                      </a:r>
                    </a:p>
                  </a:txBody>
                  <a:tcPr/>
                </a:tc>
                <a:tc>
                  <a:txBody>
                    <a:bodyPr/>
                    <a:lstStyle/>
                    <a:p>
                      <a:r>
                        <a:rPr lang="en-US" dirty="0"/>
                        <a:t>Dehghani</a:t>
                      </a:r>
                    </a:p>
                  </a:txBody>
                  <a:tcPr/>
                </a:tc>
                <a:tc>
                  <a:txBody>
                    <a:bodyPr/>
                    <a:lstStyle/>
                    <a:p>
                      <a:pPr>
                        <a:tabLst>
                          <a:tab pos="401638" algn="dec"/>
                        </a:tabLst>
                      </a:pPr>
                      <a:r>
                        <a:rPr lang="en-US" dirty="0"/>
                        <a:t>	+10%</a:t>
                      </a:r>
                    </a:p>
                  </a:txBody>
                  <a:tcPr/>
                </a:tc>
                <a:tc>
                  <a:txBody>
                    <a:bodyPr/>
                    <a:lstStyle/>
                    <a:p>
                      <a:r>
                        <a:rPr lang="en-US" dirty="0"/>
                        <a:t>Dehghani</a:t>
                      </a:r>
                    </a:p>
                  </a:txBody>
                  <a:tcPr/>
                </a:tc>
                <a:tc>
                  <a:txBody>
                    <a:bodyPr/>
                    <a:lstStyle/>
                    <a:p>
                      <a:pPr>
                        <a:tabLst>
                          <a:tab pos="401638" algn="dec"/>
                        </a:tabLst>
                      </a:pPr>
                      <a:r>
                        <a:rPr lang="en-US" dirty="0"/>
                        <a:t>	+15%</a:t>
                      </a:r>
                    </a:p>
                  </a:txBody>
                  <a:tcPr/>
                </a:tc>
                <a:tc>
                  <a:txBody>
                    <a:bodyPr/>
                    <a:lstStyle/>
                    <a:p>
                      <a:r>
                        <a:rPr lang="en-US" dirty="0"/>
                        <a:t>Dehghani</a:t>
                      </a:r>
                    </a:p>
                  </a:txBody>
                  <a:tcPr/>
                </a:tc>
                <a:tc>
                  <a:txBody>
                    <a:bodyPr/>
                    <a:lstStyle/>
                    <a:p>
                      <a:pPr>
                        <a:tabLst>
                          <a:tab pos="401638" algn="dec"/>
                        </a:tabLst>
                      </a:pPr>
                      <a:r>
                        <a:rPr lang="en-US" dirty="0"/>
                        <a:t>	+11%</a:t>
                      </a:r>
                    </a:p>
                  </a:txBody>
                  <a:tcPr/>
                </a:tc>
                <a:extLst>
                  <a:ext uri="{0D108BD9-81ED-4DB2-BD59-A6C34878D82A}">
                    <a16:rowId xmlns:a16="http://schemas.microsoft.com/office/drawing/2014/main" val="3280121196"/>
                  </a:ext>
                </a:extLst>
              </a:tr>
              <a:tr h="315868">
                <a:tc>
                  <a:txBody>
                    <a:bodyPr/>
                    <a:lstStyle/>
                    <a:p>
                      <a:r>
                        <a:rPr lang="en-US" dirty="0"/>
                        <a:t>Provost</a:t>
                      </a:r>
                    </a:p>
                  </a:txBody>
                  <a:tcPr/>
                </a:tc>
                <a:tc>
                  <a:txBody>
                    <a:bodyPr/>
                    <a:lstStyle/>
                    <a:p>
                      <a:r>
                        <a:rPr lang="en-US" dirty="0"/>
                        <a:t>Potts</a:t>
                      </a:r>
                    </a:p>
                  </a:txBody>
                  <a:tcPr/>
                </a:tc>
                <a:tc>
                  <a:txBody>
                    <a:bodyPr/>
                    <a:lstStyle/>
                    <a:p>
                      <a:pPr>
                        <a:tabLst>
                          <a:tab pos="401638" algn="dec"/>
                        </a:tabLst>
                      </a:pPr>
                      <a:r>
                        <a:rPr lang="en-US" dirty="0"/>
                        <a:t>	+3.0</a:t>
                      </a:r>
                    </a:p>
                  </a:txBody>
                  <a:tcPr/>
                </a:tc>
                <a:tc>
                  <a:txBody>
                    <a:bodyPr/>
                    <a:lstStyle/>
                    <a:p>
                      <a:r>
                        <a:rPr lang="en-US" dirty="0"/>
                        <a:t>Potts</a:t>
                      </a:r>
                    </a:p>
                  </a:txBody>
                  <a:tcPr/>
                </a:tc>
                <a:tc>
                  <a:txBody>
                    <a:bodyPr/>
                    <a:lstStyle/>
                    <a:p>
                      <a:pPr>
                        <a:tabLst>
                          <a:tab pos="401638" algn="dec"/>
                        </a:tabLst>
                      </a:pPr>
                      <a:r>
                        <a:rPr lang="en-US" dirty="0"/>
                        <a:t>	+3.3</a:t>
                      </a:r>
                    </a:p>
                  </a:txBody>
                  <a:tcPr/>
                </a:tc>
                <a:tc>
                  <a:txBody>
                    <a:bodyPr/>
                    <a:lstStyle/>
                    <a:p>
                      <a:r>
                        <a:rPr lang="en-US" dirty="0"/>
                        <a:t>Potts</a:t>
                      </a:r>
                    </a:p>
                  </a:txBody>
                  <a:tcPr/>
                </a:tc>
                <a:tc>
                  <a:txBody>
                    <a:bodyPr/>
                    <a:lstStyle/>
                    <a:p>
                      <a:pPr>
                        <a:tabLst>
                          <a:tab pos="401638" algn="dec"/>
                        </a:tabLst>
                      </a:pPr>
                      <a:r>
                        <a:rPr lang="en-US" dirty="0"/>
                        <a:t>	+41.2</a:t>
                      </a:r>
                    </a:p>
                  </a:txBody>
                  <a:tcPr/>
                </a:tc>
                <a:tc>
                  <a:txBody>
                    <a:bodyPr/>
                    <a:lstStyle/>
                    <a:p>
                      <a:r>
                        <a:rPr lang="en-US" dirty="0"/>
                        <a:t>Roberts </a:t>
                      </a:r>
                    </a:p>
                  </a:txBody>
                  <a:tcPr/>
                </a:tc>
                <a:tc>
                  <a:txBody>
                    <a:bodyPr/>
                    <a:lstStyle/>
                    <a:p>
                      <a:pPr>
                        <a:tabLst>
                          <a:tab pos="401638" algn="dec"/>
                        </a:tabLst>
                      </a:pPr>
                      <a:r>
                        <a:rPr lang="en-US" dirty="0"/>
                        <a:t>	+1.7</a:t>
                      </a:r>
                    </a:p>
                  </a:txBody>
                  <a:tcPr/>
                </a:tc>
                <a:extLst>
                  <a:ext uri="{0D108BD9-81ED-4DB2-BD59-A6C34878D82A}">
                    <a16:rowId xmlns:a16="http://schemas.microsoft.com/office/drawing/2014/main" val="2696764355"/>
                  </a:ext>
                </a:extLst>
              </a:tr>
              <a:tr h="315868">
                <a:tc>
                  <a:txBody>
                    <a:bodyPr/>
                    <a:lstStyle/>
                    <a:p>
                      <a:r>
                        <a:rPr lang="en-US" dirty="0"/>
                        <a:t>VC R</a:t>
                      </a:r>
                    </a:p>
                  </a:txBody>
                  <a:tcPr/>
                </a:tc>
                <a:tc>
                  <a:txBody>
                    <a:bodyPr/>
                    <a:lstStyle/>
                    <a:p>
                      <a:r>
                        <a:rPr lang="en-US" dirty="0"/>
                        <a:t>Khayat</a:t>
                      </a:r>
                    </a:p>
                  </a:txBody>
                  <a:tcPr/>
                </a:tc>
                <a:tc>
                  <a:txBody>
                    <a:bodyPr/>
                    <a:lstStyle/>
                    <a:p>
                      <a:pPr>
                        <a:tabLst>
                          <a:tab pos="401638" algn="dec"/>
                        </a:tabLst>
                      </a:pPr>
                      <a:r>
                        <a:rPr lang="en-US" dirty="0"/>
                        <a:t>	+6.7</a:t>
                      </a:r>
                    </a:p>
                  </a:txBody>
                  <a:tcPr/>
                </a:tc>
                <a:tc>
                  <a:txBody>
                    <a:bodyPr/>
                    <a:lstStyle/>
                    <a:p>
                      <a:r>
                        <a:rPr lang="en-US" dirty="0"/>
                        <a:t>Khayat (i)</a:t>
                      </a:r>
                    </a:p>
                  </a:txBody>
                  <a:tcPr/>
                </a:tc>
                <a:tc>
                  <a:txBody>
                    <a:bodyPr/>
                    <a:lstStyle/>
                    <a:p>
                      <a:pPr>
                        <a:tabLst>
                          <a:tab pos="401638" algn="dec"/>
                        </a:tabLst>
                      </a:pPr>
                      <a:r>
                        <a:rPr lang="en-US" dirty="0"/>
                        <a:t>	+3.4</a:t>
                      </a:r>
                    </a:p>
                  </a:txBody>
                  <a:tcPr/>
                </a:tc>
                <a:tc>
                  <a:txBody>
                    <a:bodyPr/>
                    <a:lstStyle/>
                    <a:p>
                      <a:r>
                        <a:rPr lang="en-US" dirty="0"/>
                        <a:t>Khayat</a:t>
                      </a:r>
                    </a:p>
                  </a:txBody>
                  <a:tcPr/>
                </a:tc>
                <a:tc>
                  <a:txBody>
                    <a:bodyPr/>
                    <a:lstStyle/>
                    <a:p>
                      <a:pPr>
                        <a:tabLst>
                          <a:tab pos="401638" algn="dec"/>
                        </a:tabLst>
                      </a:pPr>
                      <a:r>
                        <a:rPr lang="en-US" dirty="0"/>
                        <a:t>	+18.3</a:t>
                      </a:r>
                    </a:p>
                  </a:txBody>
                  <a:tcPr/>
                </a:tc>
                <a:tc>
                  <a:txBody>
                    <a:bodyPr/>
                    <a:lstStyle/>
                    <a:p>
                      <a:r>
                        <a:rPr lang="en-US" dirty="0" err="1"/>
                        <a:t>Tsatsoulis</a:t>
                      </a:r>
                      <a:endParaRPr lang="en-US" dirty="0"/>
                    </a:p>
                  </a:txBody>
                  <a:tcPr/>
                </a:tc>
                <a:tc>
                  <a:txBody>
                    <a:bodyPr/>
                    <a:lstStyle/>
                    <a:p>
                      <a:pPr>
                        <a:tabLst>
                          <a:tab pos="401638" algn="dec"/>
                        </a:tabLst>
                      </a:pPr>
                      <a:r>
                        <a:rPr lang="en-US" dirty="0"/>
                        <a:t>	0.0</a:t>
                      </a:r>
                    </a:p>
                  </a:txBody>
                  <a:tcPr/>
                </a:tc>
                <a:extLst>
                  <a:ext uri="{0D108BD9-81ED-4DB2-BD59-A6C34878D82A}">
                    <a16:rowId xmlns:a16="http://schemas.microsoft.com/office/drawing/2014/main" val="4201025840"/>
                  </a:ext>
                </a:extLst>
              </a:tr>
              <a:tr h="315868">
                <a:tc>
                  <a:txBody>
                    <a:bodyPr/>
                    <a:lstStyle/>
                    <a:p>
                      <a:r>
                        <a:rPr lang="en-US" dirty="0"/>
                        <a:t>VC Adv</a:t>
                      </a:r>
                    </a:p>
                  </a:txBody>
                  <a:tcPr/>
                </a:tc>
                <a:tc>
                  <a:txBody>
                    <a:bodyPr/>
                    <a:lstStyle/>
                    <a:p>
                      <a:r>
                        <a:rPr lang="en-US" dirty="0" err="1"/>
                        <a:t>Verkamp</a:t>
                      </a:r>
                      <a:r>
                        <a:rPr lang="en-US" dirty="0"/>
                        <a:t> (i)</a:t>
                      </a:r>
                      <a:endParaRPr lang="en-US" baseline="30000" dirty="0"/>
                    </a:p>
                  </a:txBody>
                  <a:tcPr/>
                </a:tc>
                <a:tc>
                  <a:txBody>
                    <a:bodyPr/>
                    <a:lstStyle/>
                    <a:p>
                      <a:pPr>
                        <a:tabLst>
                          <a:tab pos="401638" algn="dec"/>
                        </a:tabLst>
                      </a:pPr>
                      <a:r>
                        <a:rPr lang="en-US" dirty="0"/>
                        <a:t>	+5.0</a:t>
                      </a:r>
                    </a:p>
                  </a:txBody>
                  <a:tcPr/>
                </a:tc>
                <a:tc>
                  <a:txBody>
                    <a:bodyPr/>
                    <a:lstStyle/>
                    <a:p>
                      <a:r>
                        <a:rPr lang="en-US" dirty="0" err="1"/>
                        <a:t>Verkamp</a:t>
                      </a:r>
                      <a:r>
                        <a:rPr lang="en-US" dirty="0"/>
                        <a:t> (i)</a:t>
                      </a:r>
                      <a:endParaRPr lang="en-US" baseline="30000" dirty="0"/>
                    </a:p>
                  </a:txBody>
                  <a:tcPr/>
                </a:tc>
                <a:tc>
                  <a:txBody>
                    <a:bodyPr/>
                    <a:lstStyle/>
                    <a:p>
                      <a:pPr>
                        <a:tabLst>
                          <a:tab pos="401638" algn="dec"/>
                        </a:tabLst>
                      </a:pPr>
                      <a:r>
                        <a:rPr lang="en-US" dirty="0"/>
                        <a:t>	-31.3</a:t>
                      </a:r>
                    </a:p>
                  </a:txBody>
                  <a:tcPr/>
                </a:tc>
                <a:tc>
                  <a:txBody>
                    <a:bodyPr/>
                    <a:lstStyle/>
                    <a:p>
                      <a:r>
                        <a:rPr lang="en-US" dirty="0"/>
                        <a:t>Nesbitt</a:t>
                      </a:r>
                      <a:endParaRPr lang="en-US" baseline="30000" dirty="0"/>
                    </a:p>
                  </a:txBody>
                  <a:tcPr/>
                </a:tc>
                <a:tc>
                  <a:txBody>
                    <a:bodyPr/>
                    <a:lstStyle/>
                    <a:p>
                      <a:pPr>
                        <a:tabLst>
                          <a:tab pos="401638" algn="dec"/>
                        </a:tabLst>
                      </a:pPr>
                      <a:r>
                        <a:rPr lang="en-US" dirty="0"/>
                        <a:t>	+3.7</a:t>
                      </a:r>
                    </a:p>
                  </a:txBody>
                  <a:tcPr/>
                </a:tc>
                <a:tc>
                  <a:txBody>
                    <a:bodyPr/>
                    <a:lstStyle/>
                    <a:p>
                      <a:r>
                        <a:rPr lang="en-US" dirty="0"/>
                        <a:t>Nesbitt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dirty="0"/>
                        <a:t>	0.0</a:t>
                      </a:r>
                    </a:p>
                  </a:txBody>
                  <a:tcPr/>
                </a:tc>
                <a:extLst>
                  <a:ext uri="{0D108BD9-81ED-4DB2-BD59-A6C34878D82A}">
                    <a16:rowId xmlns:a16="http://schemas.microsoft.com/office/drawing/2014/main" val="2402235359"/>
                  </a:ext>
                </a:extLst>
              </a:tr>
              <a:tr h="315868">
                <a:tc>
                  <a:txBody>
                    <a:bodyPr/>
                    <a:lstStyle/>
                    <a:p>
                      <a:r>
                        <a:rPr lang="en-US" dirty="0"/>
                        <a:t>VC F&amp;O</a:t>
                      </a:r>
                    </a:p>
                  </a:txBody>
                  <a:tcPr/>
                </a:tc>
                <a:tc>
                  <a:txBody>
                    <a:bodyPr/>
                    <a:lstStyle/>
                    <a:p>
                      <a:r>
                        <a:rPr lang="en-US" dirty="0"/>
                        <a:t>O’Neil</a:t>
                      </a:r>
                    </a:p>
                  </a:txBody>
                  <a:tcPr/>
                </a:tc>
                <a:tc>
                  <a:txBody>
                    <a:bodyPr/>
                    <a:lstStyle/>
                    <a:p>
                      <a:pPr>
                        <a:tabLst>
                          <a:tab pos="401638" algn="dec"/>
                        </a:tabLst>
                      </a:pPr>
                      <a:r>
                        <a:rPr lang="en-US" dirty="0"/>
                        <a:t>	+16.4</a:t>
                      </a:r>
                    </a:p>
                  </a:txBody>
                  <a:tcPr/>
                </a:tc>
                <a:tc>
                  <a:txBody>
                    <a:bodyPr/>
                    <a:lstStyle/>
                    <a:p>
                      <a:r>
                        <a:rPr lang="en-US" dirty="0"/>
                        <a:t>O’Neil</a:t>
                      </a:r>
                    </a:p>
                  </a:txBody>
                  <a:tcPr/>
                </a:tc>
                <a:tc>
                  <a:txBody>
                    <a:bodyPr/>
                    <a:lstStyle/>
                    <a:p>
                      <a:pPr>
                        <a:tabLst>
                          <a:tab pos="401638" algn="dec"/>
                        </a:tabLst>
                      </a:pPr>
                      <a:r>
                        <a:rPr lang="en-US" dirty="0"/>
                        <a:t>	+4.9</a:t>
                      </a:r>
                    </a:p>
                  </a:txBody>
                  <a:tcPr/>
                </a:tc>
                <a:tc>
                  <a:txBody>
                    <a:bodyPr/>
                    <a:lstStyle/>
                    <a:p>
                      <a:r>
                        <a:rPr lang="en-US" dirty="0"/>
                        <a:t>O’Neil</a:t>
                      </a:r>
                    </a:p>
                  </a:txBody>
                  <a:tcPr/>
                </a:tc>
                <a:tc>
                  <a:txBody>
                    <a:bodyPr/>
                    <a:lstStyle/>
                    <a:p>
                      <a:pPr>
                        <a:tabLst>
                          <a:tab pos="401638" algn="dec"/>
                        </a:tabLst>
                      </a:pPr>
                      <a:r>
                        <a:rPr lang="en-US" dirty="0"/>
                        <a:t>	+7.0</a:t>
                      </a:r>
                    </a:p>
                  </a:txBody>
                  <a:tcPr/>
                </a:tc>
                <a:tc>
                  <a:txBody>
                    <a:bodyPr/>
                    <a:lstStyle/>
                    <a:p>
                      <a:r>
                        <a:rPr lang="en-US" dirty="0"/>
                        <a:t>Plain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dirty="0"/>
                        <a:t>	0.0</a:t>
                      </a:r>
                    </a:p>
                  </a:txBody>
                  <a:tcPr/>
                </a:tc>
                <a:extLst>
                  <a:ext uri="{0D108BD9-81ED-4DB2-BD59-A6C34878D82A}">
                    <a16:rowId xmlns:a16="http://schemas.microsoft.com/office/drawing/2014/main" val="2965640479"/>
                  </a:ext>
                </a:extLst>
              </a:tr>
              <a:tr h="315868">
                <a:tc>
                  <a:txBody>
                    <a:bodyPr/>
                    <a:lstStyle/>
                    <a:p>
                      <a:r>
                        <a:rPr lang="en-US" dirty="0"/>
                        <a:t>VC SA</a:t>
                      </a:r>
                    </a:p>
                  </a:txBody>
                  <a:tcPr/>
                </a:tc>
                <a:tc>
                  <a:txBody>
                    <a:bodyPr/>
                    <a:lstStyle/>
                    <a:p>
                      <a:r>
                        <a:rPr lang="en-US" dirty="0"/>
                        <a:t>Robinson</a:t>
                      </a:r>
                    </a:p>
                  </a:txBody>
                  <a:tcPr/>
                </a:tc>
                <a:tc>
                  <a:txBody>
                    <a:bodyPr/>
                    <a:lstStyle/>
                    <a:p>
                      <a:pPr>
                        <a:tabLst>
                          <a:tab pos="401638" algn="dec"/>
                        </a:tabLst>
                      </a:pPr>
                      <a:r>
                        <a:rPr lang="en-US" dirty="0"/>
                        <a:t>	+3.0</a:t>
                      </a:r>
                    </a:p>
                  </a:txBody>
                  <a:tcPr/>
                </a:tc>
                <a:tc>
                  <a:txBody>
                    <a:bodyPr/>
                    <a:lstStyle/>
                    <a:p>
                      <a:r>
                        <a:rPr lang="en-US" dirty="0"/>
                        <a:t>Robinson</a:t>
                      </a:r>
                    </a:p>
                  </a:txBody>
                  <a:tcPr/>
                </a:tc>
                <a:tc>
                  <a:txBody>
                    <a:bodyPr/>
                    <a:lstStyle/>
                    <a:p>
                      <a:pPr>
                        <a:tabLst>
                          <a:tab pos="401638" algn="dec"/>
                        </a:tabLst>
                      </a:pPr>
                      <a:r>
                        <a:rPr lang="en-US" dirty="0"/>
                        <a:t>	+3.5</a:t>
                      </a:r>
                    </a:p>
                  </a:txBody>
                  <a:tcPr/>
                </a:tc>
                <a:tc>
                  <a:txBody>
                    <a:bodyPr/>
                    <a:lstStyle/>
                    <a:p>
                      <a:r>
                        <a:rPr lang="en-US" dirty="0"/>
                        <a:t>Robinson</a:t>
                      </a:r>
                    </a:p>
                  </a:txBody>
                  <a:tcPr/>
                </a:tc>
                <a:tc>
                  <a:txBody>
                    <a:bodyPr/>
                    <a:lstStyle/>
                    <a:p>
                      <a:pPr>
                        <a:tabLst>
                          <a:tab pos="401638" algn="dec"/>
                        </a:tabLst>
                      </a:pPr>
                      <a:r>
                        <a:rPr lang="en-US" dirty="0"/>
                        <a:t>	+2.9</a:t>
                      </a:r>
                    </a:p>
                  </a:txBody>
                  <a:tcPr/>
                </a:tc>
                <a:tc>
                  <a:txBody>
                    <a:bodyPr/>
                    <a:lstStyle/>
                    <a:p>
                      <a:r>
                        <a:rPr lang="en-US" dirty="0"/>
                        <a:t>Robinson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dirty="0"/>
                        <a:t>	0.0</a:t>
                      </a:r>
                    </a:p>
                  </a:txBody>
                  <a:tcPr/>
                </a:tc>
                <a:extLst>
                  <a:ext uri="{0D108BD9-81ED-4DB2-BD59-A6C34878D82A}">
                    <a16:rowId xmlns:a16="http://schemas.microsoft.com/office/drawing/2014/main" val="3927427478"/>
                  </a:ext>
                </a:extLst>
              </a:tr>
              <a:tr h="315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VC (KI)</a:t>
                      </a:r>
                    </a:p>
                  </a:txBody>
                  <a:tcPr/>
                </a:tc>
                <a:tc>
                  <a:txBody>
                    <a:bodyPr/>
                    <a:lstStyle/>
                    <a:p>
                      <a:r>
                        <a:rPr lang="en-US" dirty="0"/>
                        <a:t>Roberts</a:t>
                      </a:r>
                    </a:p>
                  </a:txBody>
                  <a:tcPr/>
                </a:tc>
                <a:tc>
                  <a:txBody>
                    <a:bodyPr/>
                    <a:lstStyle/>
                    <a:p>
                      <a:pPr>
                        <a:tabLst>
                          <a:tab pos="401638" algn="dec"/>
                        </a:tabLst>
                      </a:pPr>
                      <a:r>
                        <a:rPr lang="en-US" dirty="0"/>
                        <a:t>	+0.0</a:t>
                      </a:r>
                    </a:p>
                  </a:txBody>
                  <a:tcPr/>
                </a:tc>
                <a:tc>
                  <a:txBody>
                    <a:bodyPr/>
                    <a:lstStyle/>
                    <a:p>
                      <a:r>
                        <a:rPr lang="en-US" dirty="0"/>
                        <a:t>Roberts</a:t>
                      </a:r>
                    </a:p>
                  </a:txBody>
                  <a:tcPr/>
                </a:tc>
                <a:tc>
                  <a:txBody>
                    <a:bodyPr/>
                    <a:lstStyle/>
                    <a:p>
                      <a:pPr>
                        <a:tabLst>
                          <a:tab pos="401638" algn="dec"/>
                        </a:tabLst>
                      </a:pPr>
                      <a:r>
                        <a:rPr lang="en-US" dirty="0"/>
                        <a:t>	+3.0</a:t>
                      </a:r>
                    </a:p>
                  </a:txBody>
                  <a:tcPr/>
                </a:tc>
                <a:tc>
                  <a:txBody>
                    <a:bodyPr/>
                    <a:lstStyle/>
                    <a:p>
                      <a:r>
                        <a:rPr lang="en-US" dirty="0"/>
                        <a:t>Roberts</a:t>
                      </a:r>
                    </a:p>
                  </a:txBody>
                  <a:tcPr/>
                </a:tc>
                <a:tc>
                  <a:txBody>
                    <a:bodyPr/>
                    <a:lstStyle/>
                    <a:p>
                      <a:pPr>
                        <a:tabLst>
                          <a:tab pos="401638" algn="dec"/>
                        </a:tabLst>
                      </a:pPr>
                      <a:r>
                        <a:rPr lang="en-US" dirty="0"/>
                        <a:t>	+100</a:t>
                      </a:r>
                    </a:p>
                  </a:txBody>
                  <a:tcPr/>
                </a:tc>
                <a:tc>
                  <a:txBody>
                    <a:bodyPr/>
                    <a:lstStyle/>
                    <a:p>
                      <a:endParaRPr lang="en-US" dirty="0"/>
                    </a:p>
                  </a:txBody>
                  <a:tcPr/>
                </a:tc>
                <a:tc>
                  <a:txBody>
                    <a:bodyPr/>
                    <a:lstStyle/>
                    <a:p>
                      <a:pPr>
                        <a:tabLst>
                          <a:tab pos="401638" algn="dec"/>
                        </a:tabLst>
                      </a:pPr>
                      <a:endParaRPr lang="en-US" dirty="0"/>
                    </a:p>
                  </a:txBody>
                  <a:tcPr/>
                </a:tc>
                <a:extLst>
                  <a:ext uri="{0D108BD9-81ED-4DB2-BD59-A6C34878D82A}">
                    <a16:rowId xmlns:a16="http://schemas.microsoft.com/office/drawing/2014/main" val="1800756782"/>
                  </a:ext>
                </a:extLst>
              </a:tr>
              <a:tr h="277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CDO</a:t>
                      </a:r>
                    </a:p>
                  </a:txBody>
                  <a:tcPr/>
                </a:tc>
                <a:tc>
                  <a:txBody>
                    <a:bodyPr/>
                    <a:lstStyle/>
                    <a:p>
                      <a:r>
                        <a:rPr lang="en-US" dirty="0"/>
                        <a:t>Roberson</a:t>
                      </a:r>
                    </a:p>
                  </a:txBody>
                  <a:tcPr/>
                </a:tc>
                <a:tc>
                  <a:txBody>
                    <a:bodyPr/>
                    <a:lstStyle/>
                    <a:p>
                      <a:pPr>
                        <a:tabLst>
                          <a:tab pos="401638" algn="dec"/>
                        </a:tabLst>
                      </a:pPr>
                      <a:r>
                        <a:rPr lang="en-US" dirty="0"/>
                        <a:t>	+2.0</a:t>
                      </a:r>
                    </a:p>
                  </a:txBody>
                  <a:tcPr/>
                </a:tc>
                <a:tc>
                  <a:txBody>
                    <a:bodyPr/>
                    <a:lstStyle/>
                    <a:p>
                      <a:r>
                        <a:rPr lang="en-US" dirty="0"/>
                        <a:t>Roberson</a:t>
                      </a:r>
                    </a:p>
                  </a:txBody>
                  <a:tcPr/>
                </a:tc>
                <a:tc>
                  <a:txBody>
                    <a:bodyPr/>
                    <a:lstStyle/>
                    <a:p>
                      <a:pPr>
                        <a:tabLst>
                          <a:tab pos="401638" algn="dec"/>
                        </a:tabLst>
                      </a:pPr>
                      <a:r>
                        <a:rPr lang="en-US" dirty="0"/>
                        <a:t>	+105</a:t>
                      </a:r>
                    </a:p>
                  </a:txBody>
                  <a:tcPr/>
                </a:tc>
                <a:tc>
                  <a:txBody>
                    <a:bodyPr/>
                    <a:lstStyle/>
                    <a:p>
                      <a:r>
                        <a:rPr lang="en-US" dirty="0"/>
                        <a:t>Rivera</a:t>
                      </a:r>
                      <a:r>
                        <a:rPr lang="en-US" baseline="30000" dirty="0"/>
                        <a:t>2</a:t>
                      </a:r>
                    </a:p>
                  </a:txBody>
                  <a:tcPr/>
                </a:tc>
                <a:tc>
                  <a:txBody>
                    <a:bodyPr/>
                    <a:lstStyle/>
                    <a:p>
                      <a:pPr>
                        <a:tabLst>
                          <a:tab pos="401638" algn="dec"/>
                        </a:tabLst>
                      </a:pPr>
                      <a:r>
                        <a:rPr lang="en-US" dirty="0"/>
                        <a:t>	-20.6</a:t>
                      </a:r>
                    </a:p>
                  </a:txBody>
                  <a:tcPr/>
                </a:tc>
                <a:tc>
                  <a:txBody>
                    <a:bodyPr/>
                    <a:lstStyle/>
                    <a:p>
                      <a:r>
                        <a:rPr lang="en-US" dirty="0"/>
                        <a:t>Rivera</a:t>
                      </a:r>
                      <a:r>
                        <a:rPr lang="en-US" baseline="30000" dirty="0"/>
                        <a:t>2</a:t>
                      </a:r>
                      <a:r>
                        <a:rPr lang="en-US" dirty="0"/>
                        <a:t>/Outar</a:t>
                      </a:r>
                    </a:p>
                  </a:txBody>
                  <a:tcPr/>
                </a:tc>
                <a:tc>
                  <a:txBody>
                    <a:bodyPr/>
                    <a:lstStyle/>
                    <a:p>
                      <a:pPr>
                        <a:tabLst>
                          <a:tab pos="401638" algn="dec"/>
                        </a:tabLst>
                      </a:pPr>
                      <a:r>
                        <a:rPr lang="en-US" dirty="0"/>
                        <a:t>	-9.0</a:t>
                      </a:r>
                    </a:p>
                  </a:txBody>
                  <a:tcPr/>
                </a:tc>
                <a:extLst>
                  <a:ext uri="{0D108BD9-81ED-4DB2-BD59-A6C34878D82A}">
                    <a16:rowId xmlns:a16="http://schemas.microsoft.com/office/drawing/2014/main" val="2940400513"/>
                  </a:ext>
                </a:extLst>
              </a:tr>
              <a:tr h="277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VC Mkt</a:t>
                      </a:r>
                    </a:p>
                  </a:txBody>
                  <a:tcPr/>
                </a:tc>
                <a:tc>
                  <a:txBody>
                    <a:bodyPr/>
                    <a:lstStyle/>
                    <a:p>
                      <a:r>
                        <a:rPr lang="en-US" dirty="0"/>
                        <a:t>Cain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dirty="0"/>
                        <a:t>	+100</a:t>
                      </a:r>
                    </a:p>
                  </a:txBody>
                  <a:tcPr/>
                </a:tc>
                <a:tc>
                  <a:txBody>
                    <a:bodyPr/>
                    <a:lstStyle/>
                    <a:p>
                      <a:endParaRPr lang="en-US" dirty="0">
                        <a:solidFill>
                          <a:srgbClr val="FF0000"/>
                        </a:solidFill>
                      </a:endParaRPr>
                    </a:p>
                  </a:txBody>
                  <a:tcPr/>
                </a:tc>
                <a:tc>
                  <a:txBody>
                    <a:bodyPr/>
                    <a:lstStyle/>
                    <a:p>
                      <a:pPr>
                        <a:tabLst>
                          <a:tab pos="401638" algn="dec"/>
                        </a:tabLst>
                      </a:pPr>
                      <a:endParaRPr lang="en-US" dirty="0">
                        <a:solidFill>
                          <a:srgbClr val="FF0000"/>
                        </a:solidFill>
                      </a:endParaRPr>
                    </a:p>
                  </a:txBody>
                  <a:tcPr/>
                </a:tc>
                <a:tc>
                  <a:txBody>
                    <a:bodyPr/>
                    <a:lstStyle/>
                    <a:p>
                      <a:endParaRPr lang="en-US" dirty="0">
                        <a:solidFill>
                          <a:srgbClr val="FF0000"/>
                        </a:solidFill>
                      </a:endParaRPr>
                    </a:p>
                  </a:txBody>
                  <a:tcPr/>
                </a:tc>
                <a:tc>
                  <a:txBody>
                    <a:bodyPr/>
                    <a:lstStyle/>
                    <a:p>
                      <a:pPr>
                        <a:tabLst>
                          <a:tab pos="401638" algn="dec"/>
                        </a:tabLst>
                      </a:pPr>
                      <a:endParaRPr lang="en-US" dirty="0">
                        <a:solidFill>
                          <a:srgbClr val="FF0000"/>
                        </a:solidFill>
                      </a:endParaRPr>
                    </a:p>
                  </a:txBody>
                  <a:tcPr/>
                </a:tc>
                <a:tc>
                  <a:txBody>
                    <a:bodyPr/>
                    <a:lstStyle/>
                    <a:p>
                      <a:endParaRPr lang="en-US" dirty="0">
                        <a:solidFill>
                          <a:srgbClr val="FF0000"/>
                        </a:solidFill>
                      </a:endParaRPr>
                    </a:p>
                  </a:txBody>
                  <a:tcPr/>
                </a:tc>
                <a:tc>
                  <a:txBody>
                    <a:bodyPr/>
                    <a:lstStyle/>
                    <a:p>
                      <a:pPr>
                        <a:tabLst>
                          <a:tab pos="401638" algn="dec"/>
                        </a:tabLst>
                      </a:pPr>
                      <a:endParaRPr lang="en-US" dirty="0">
                        <a:solidFill>
                          <a:srgbClr val="FF0000"/>
                        </a:solidFill>
                      </a:endParaRPr>
                    </a:p>
                  </a:txBody>
                  <a:tcPr/>
                </a:tc>
                <a:extLst>
                  <a:ext uri="{0D108BD9-81ED-4DB2-BD59-A6C34878D82A}">
                    <a16:rowId xmlns:a16="http://schemas.microsoft.com/office/drawing/2014/main" val="3574403600"/>
                  </a:ext>
                </a:extLst>
              </a:tr>
              <a:tr h="277216">
                <a:tc>
                  <a:txBody>
                    <a:bodyPr/>
                    <a:lstStyle/>
                    <a:p>
                      <a:endParaRPr lang="en-US" baseline="30000" dirty="0">
                        <a:solidFill>
                          <a:srgbClr val="FF0000"/>
                        </a:solidFill>
                      </a:endParaRPr>
                    </a:p>
                  </a:txBody>
                  <a:tcPr/>
                </a:tc>
                <a:tc>
                  <a:txBody>
                    <a:bodyPr/>
                    <a:lstStyle/>
                    <a:p>
                      <a:endParaRPr lang="en-US" dirty="0">
                        <a:solidFill>
                          <a:srgbClr val="FF0000"/>
                        </a:solidFill>
                      </a:endParaRPr>
                    </a:p>
                  </a:txBody>
                  <a:tcPr/>
                </a:tc>
                <a:tc>
                  <a:txBody>
                    <a:bodyPr/>
                    <a:lstStyle/>
                    <a:p>
                      <a:pPr>
                        <a:tabLst>
                          <a:tab pos="401638" algn="dec"/>
                        </a:tabLst>
                      </a:pPr>
                      <a:endParaRPr lang="en-US" dirty="0">
                        <a:solidFill>
                          <a:srgbClr val="FF0000"/>
                        </a:solidFill>
                      </a:endParaRPr>
                    </a:p>
                  </a:txBody>
                  <a:tcPr/>
                </a:tc>
                <a:tc>
                  <a:txBody>
                    <a:bodyPr/>
                    <a:lstStyle/>
                    <a:p>
                      <a:r>
                        <a:rPr lang="en-US" dirty="0"/>
                        <a:t>Careaga</a:t>
                      </a:r>
                      <a:r>
                        <a:rPr lang="en-US" baseline="30000" dirty="0"/>
                        <a:t>1</a:t>
                      </a:r>
                    </a:p>
                  </a:txBody>
                  <a:tcPr/>
                </a:tc>
                <a:tc>
                  <a:txBody>
                    <a:bodyPr/>
                    <a:lstStyle/>
                    <a:p>
                      <a:pPr>
                        <a:tabLst>
                          <a:tab pos="401638" algn="dec"/>
                        </a:tabLst>
                      </a:pPr>
                      <a:r>
                        <a:rPr lang="en-US" dirty="0"/>
                        <a:t>	+3.6</a:t>
                      </a:r>
                    </a:p>
                  </a:txBody>
                  <a:tcPr/>
                </a:tc>
                <a:tc>
                  <a:txBody>
                    <a:bodyPr/>
                    <a:lstStyle/>
                    <a:p>
                      <a:r>
                        <a:rPr lang="en-US" dirty="0" err="1"/>
                        <a:t>Careaga</a:t>
                      </a:r>
                      <a:endParaRPr lang="en-US" dirty="0"/>
                    </a:p>
                  </a:txBody>
                  <a:tcPr/>
                </a:tc>
                <a:tc>
                  <a:txBody>
                    <a:bodyPr/>
                    <a:lstStyle/>
                    <a:p>
                      <a:pPr>
                        <a:tabLst>
                          <a:tab pos="401638" algn="dec"/>
                        </a:tabLst>
                      </a:pPr>
                      <a:r>
                        <a:rPr lang="en-US" dirty="0"/>
                        <a:t>	+15</a:t>
                      </a:r>
                    </a:p>
                  </a:txBody>
                  <a:tcPr/>
                </a:tc>
                <a:tc>
                  <a:txBody>
                    <a:bodyPr/>
                    <a:lstStyle/>
                    <a:p>
                      <a:r>
                        <a:rPr lang="en-US" dirty="0"/>
                        <a:t>Careaga</a:t>
                      </a:r>
                    </a:p>
                  </a:txBody>
                  <a:tcPr/>
                </a:tc>
                <a:tc>
                  <a:txBody>
                    <a:bodyPr/>
                    <a:lstStyle/>
                    <a:p>
                      <a:pPr>
                        <a:tabLst>
                          <a:tab pos="401638" algn="dec"/>
                        </a:tabLst>
                      </a:pPr>
                      <a:r>
                        <a:rPr lang="en-US" dirty="0"/>
                        <a:t>	+16.1</a:t>
                      </a:r>
                    </a:p>
                  </a:txBody>
                  <a:tcPr/>
                </a:tc>
                <a:extLst>
                  <a:ext uri="{0D108BD9-81ED-4DB2-BD59-A6C34878D82A}">
                    <a16:rowId xmlns:a16="http://schemas.microsoft.com/office/drawing/2014/main" val="3076962624"/>
                  </a:ext>
                </a:extLst>
              </a:tr>
              <a:tr h="315868">
                <a:tc>
                  <a:txBody>
                    <a:bodyPr/>
                    <a:lstStyle/>
                    <a:p>
                      <a:r>
                        <a:rPr lang="en-US" dirty="0"/>
                        <a:t>SUM</a:t>
                      </a:r>
                    </a:p>
                  </a:txBody>
                  <a:tcPr/>
                </a:tc>
                <a:tc>
                  <a:txBody>
                    <a:bodyPr/>
                    <a:lstStyle/>
                    <a:p>
                      <a:r>
                        <a:rPr lang="en-US" dirty="0"/>
                        <a:t> $2,715,076</a:t>
                      </a:r>
                    </a:p>
                  </a:txBody>
                  <a:tcPr/>
                </a:tc>
                <a:tc>
                  <a:txBody>
                    <a:bodyPr/>
                    <a:lstStyle/>
                    <a:p>
                      <a:pPr>
                        <a:tabLst>
                          <a:tab pos="401638" algn="dec"/>
                        </a:tabLst>
                      </a:pPr>
                      <a:r>
                        <a:rPr lang="en-US" dirty="0"/>
                        <a:t>	+7.7</a:t>
                      </a:r>
                    </a:p>
                  </a:txBody>
                  <a:tcPr/>
                </a:tc>
                <a:tc>
                  <a:txBody>
                    <a:bodyPr/>
                    <a:lstStyle/>
                    <a:p>
                      <a:r>
                        <a:rPr lang="en-US" dirty="0"/>
                        <a:t> $2,521,112</a:t>
                      </a:r>
                    </a:p>
                  </a:txBody>
                  <a:tcPr/>
                </a:tc>
                <a:tc>
                  <a:txBody>
                    <a:bodyPr/>
                    <a:lstStyle/>
                    <a:p>
                      <a:pPr>
                        <a:tabLst>
                          <a:tab pos="401638" algn="dec"/>
                        </a:tabLst>
                      </a:pPr>
                      <a:r>
                        <a:rPr lang="en-US" dirty="0"/>
                        <a:t>	+5.5</a:t>
                      </a:r>
                    </a:p>
                  </a:txBody>
                  <a:tcPr/>
                </a:tc>
                <a:tc>
                  <a:txBody>
                    <a:bodyPr/>
                    <a:lstStyle/>
                    <a:p>
                      <a:r>
                        <a:rPr lang="en-US" dirty="0"/>
                        <a:t> $2,390,181</a:t>
                      </a:r>
                    </a:p>
                  </a:txBody>
                  <a:tcPr/>
                </a:tc>
                <a:tc>
                  <a:txBody>
                    <a:bodyPr/>
                    <a:lstStyle/>
                    <a:p>
                      <a:pPr>
                        <a:tabLst>
                          <a:tab pos="401638" algn="dec"/>
                        </a:tabLst>
                      </a:pPr>
                      <a:r>
                        <a:rPr lang="en-US" dirty="0"/>
                        <a:t>	+29.9</a:t>
                      </a:r>
                    </a:p>
                  </a:txBody>
                  <a:tcPr/>
                </a:tc>
                <a:tc>
                  <a:txBody>
                    <a:bodyPr/>
                    <a:lstStyle/>
                    <a:p>
                      <a:r>
                        <a:rPr lang="en-US" dirty="0"/>
                        <a:t> $1,840,622</a:t>
                      </a:r>
                    </a:p>
                  </a:txBody>
                  <a:tcPr/>
                </a:tc>
                <a:tc>
                  <a:txBody>
                    <a:bodyPr/>
                    <a:lstStyle/>
                    <a:p>
                      <a:pPr>
                        <a:tabLst>
                          <a:tab pos="401638" algn="dec"/>
                        </a:tabLst>
                      </a:pPr>
                      <a:r>
                        <a:rPr lang="en-US" dirty="0"/>
                        <a:t>	+3.0</a:t>
                      </a:r>
                    </a:p>
                  </a:txBody>
                  <a:tcPr/>
                </a:tc>
                <a:extLst>
                  <a:ext uri="{0D108BD9-81ED-4DB2-BD59-A6C34878D82A}">
                    <a16:rowId xmlns:a16="http://schemas.microsoft.com/office/drawing/2014/main" val="1038627800"/>
                  </a:ext>
                </a:extLst>
              </a:tr>
            </a:tbl>
          </a:graphicData>
        </a:graphic>
      </p:graphicFrame>
      <p:sp>
        <p:nvSpPr>
          <p:cNvPr id="9" name="Oval 8">
            <a:extLst>
              <a:ext uri="{FF2B5EF4-FFF2-40B4-BE49-F238E27FC236}">
                <a16:creationId xmlns:a16="http://schemas.microsoft.com/office/drawing/2014/main" id="{36A359D9-29B1-E8C4-3E13-AA4C7CBDECE8}"/>
              </a:ext>
            </a:extLst>
          </p:cNvPr>
          <p:cNvSpPr/>
          <p:nvPr/>
        </p:nvSpPr>
        <p:spPr>
          <a:xfrm>
            <a:off x="2341779" y="2169872"/>
            <a:ext cx="675739" cy="4740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38C02D-81E5-A56D-75CF-ABD60FE7F697}"/>
              </a:ext>
            </a:extLst>
          </p:cNvPr>
          <p:cNvSpPr/>
          <p:nvPr/>
        </p:nvSpPr>
        <p:spPr>
          <a:xfrm>
            <a:off x="2341778" y="880555"/>
            <a:ext cx="675739" cy="4740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FBFDCD-8BCA-FD3B-658D-4BF3F0ACAD30}"/>
              </a:ext>
            </a:extLst>
          </p:cNvPr>
          <p:cNvSpPr/>
          <p:nvPr/>
        </p:nvSpPr>
        <p:spPr>
          <a:xfrm>
            <a:off x="2341780" y="3434024"/>
            <a:ext cx="675739" cy="474014"/>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63233CE-F7FF-D11F-8DCB-2F1C874CB6BE}"/>
              </a:ext>
            </a:extLst>
          </p:cNvPr>
          <p:cNvSpPr txBox="1"/>
          <p:nvPr/>
        </p:nvSpPr>
        <p:spPr>
          <a:xfrm>
            <a:off x="8577" y="4513510"/>
            <a:ext cx="2333203" cy="369332"/>
          </a:xfrm>
          <a:prstGeom prst="rect">
            <a:avLst/>
          </a:prstGeom>
          <a:noFill/>
        </p:spPr>
        <p:txBody>
          <a:bodyPr wrap="none" rtlCol="0">
            <a:spAutoFit/>
          </a:bodyPr>
          <a:lstStyle/>
          <a:p>
            <a:r>
              <a:rPr lang="en-US" baseline="30000" dirty="0"/>
              <a:t>1</a:t>
            </a:r>
            <a:r>
              <a:rPr lang="en-US" dirty="0"/>
              <a:t>Official title Director II</a:t>
            </a:r>
          </a:p>
        </p:txBody>
      </p:sp>
      <p:grpSp>
        <p:nvGrpSpPr>
          <p:cNvPr id="16" name="Group 15">
            <a:extLst>
              <a:ext uri="{FF2B5EF4-FFF2-40B4-BE49-F238E27FC236}">
                <a16:creationId xmlns:a16="http://schemas.microsoft.com/office/drawing/2014/main" id="{04100566-6995-B511-8458-C82567658E8B}"/>
              </a:ext>
            </a:extLst>
          </p:cNvPr>
          <p:cNvGrpSpPr/>
          <p:nvPr/>
        </p:nvGrpSpPr>
        <p:grpSpPr>
          <a:xfrm>
            <a:off x="2341780" y="4019856"/>
            <a:ext cx="2216885" cy="802985"/>
            <a:chOff x="2341780" y="4019856"/>
            <a:chExt cx="2216885" cy="802985"/>
          </a:xfrm>
        </p:grpSpPr>
        <p:sp>
          <p:nvSpPr>
            <p:cNvPr id="10" name="Oval 9">
              <a:extLst>
                <a:ext uri="{FF2B5EF4-FFF2-40B4-BE49-F238E27FC236}">
                  <a16:creationId xmlns:a16="http://schemas.microsoft.com/office/drawing/2014/main" id="{023AB1E2-EA29-62EE-6B5B-178B1DA5D424}"/>
                </a:ext>
              </a:extLst>
            </p:cNvPr>
            <p:cNvSpPr/>
            <p:nvPr/>
          </p:nvSpPr>
          <p:spPr>
            <a:xfrm>
              <a:off x="2341780" y="4019856"/>
              <a:ext cx="675739" cy="4740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034E89F-191C-796C-F180-B39457699F88}"/>
                </a:ext>
              </a:extLst>
            </p:cNvPr>
            <p:cNvSpPr txBox="1"/>
            <p:nvPr/>
          </p:nvSpPr>
          <p:spPr>
            <a:xfrm>
              <a:off x="2485662" y="4522759"/>
              <a:ext cx="2073003" cy="300082"/>
            </a:xfrm>
            <a:prstGeom prst="rect">
              <a:avLst/>
            </a:prstGeom>
            <a:noFill/>
          </p:spPr>
          <p:txBody>
            <a:bodyPr wrap="none" rtlCol="0">
              <a:spAutoFit/>
            </a:bodyPr>
            <a:lstStyle/>
            <a:p>
              <a:r>
                <a:rPr lang="en-US" dirty="0"/>
                <a:t>+ 2.4 total Faculty Salary</a:t>
              </a:r>
            </a:p>
          </p:txBody>
        </p:sp>
      </p:grpSp>
    </p:spTree>
    <p:extLst>
      <p:ext uri="{BB962C8B-B14F-4D97-AF65-F5344CB8AC3E}">
        <p14:creationId xmlns:p14="http://schemas.microsoft.com/office/powerpoint/2010/main" val="249101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FE93E40-B923-FF2C-08EF-B94676F1AD6C}"/>
              </a:ext>
            </a:extLst>
          </p:cNvPr>
          <p:cNvGraphicFramePr>
            <a:graphicFrameLocks noGrp="1"/>
          </p:cNvGraphicFramePr>
          <p:nvPr/>
        </p:nvGraphicFramePr>
        <p:xfrm>
          <a:off x="405077" y="0"/>
          <a:ext cx="8469630" cy="5036820"/>
        </p:xfrm>
        <a:graphic>
          <a:graphicData uri="http://schemas.openxmlformats.org/drawingml/2006/table">
            <a:tbl>
              <a:tblPr firstRow="1" bandRow="1">
                <a:tableStyleId>{7E9639D4-E3E2-4D34-9284-5A2195B3D0D7}</a:tableStyleId>
              </a:tblPr>
              <a:tblGrid>
                <a:gridCol w="1119979">
                  <a:extLst>
                    <a:ext uri="{9D8B030D-6E8A-4147-A177-3AD203B41FA5}">
                      <a16:colId xmlns:a16="http://schemas.microsoft.com/office/drawing/2014/main" val="1110562985"/>
                    </a:ext>
                  </a:extLst>
                </a:gridCol>
                <a:gridCol w="1326827">
                  <a:extLst>
                    <a:ext uri="{9D8B030D-6E8A-4147-A177-3AD203B41FA5}">
                      <a16:colId xmlns:a16="http://schemas.microsoft.com/office/drawing/2014/main" val="255490024"/>
                    </a:ext>
                  </a:extLst>
                </a:gridCol>
                <a:gridCol w="670361">
                  <a:extLst>
                    <a:ext uri="{9D8B030D-6E8A-4147-A177-3AD203B41FA5}">
                      <a16:colId xmlns:a16="http://schemas.microsoft.com/office/drawing/2014/main" val="1883880231"/>
                    </a:ext>
                  </a:extLst>
                </a:gridCol>
                <a:gridCol w="1278200">
                  <a:extLst>
                    <a:ext uri="{9D8B030D-6E8A-4147-A177-3AD203B41FA5}">
                      <a16:colId xmlns:a16="http://schemas.microsoft.com/office/drawing/2014/main" val="2918767138"/>
                    </a:ext>
                  </a:extLst>
                </a:gridCol>
                <a:gridCol w="718988">
                  <a:extLst>
                    <a:ext uri="{9D8B030D-6E8A-4147-A177-3AD203B41FA5}">
                      <a16:colId xmlns:a16="http://schemas.microsoft.com/office/drawing/2014/main" val="2255577542"/>
                    </a:ext>
                  </a:extLst>
                </a:gridCol>
                <a:gridCol w="1278200">
                  <a:extLst>
                    <a:ext uri="{9D8B030D-6E8A-4147-A177-3AD203B41FA5}">
                      <a16:colId xmlns:a16="http://schemas.microsoft.com/office/drawing/2014/main" val="3993697567"/>
                    </a:ext>
                  </a:extLst>
                </a:gridCol>
                <a:gridCol w="798875">
                  <a:extLst>
                    <a:ext uri="{9D8B030D-6E8A-4147-A177-3AD203B41FA5}">
                      <a16:colId xmlns:a16="http://schemas.microsoft.com/office/drawing/2014/main" val="3587684856"/>
                    </a:ext>
                  </a:extLst>
                </a:gridCol>
                <a:gridCol w="1278200">
                  <a:extLst>
                    <a:ext uri="{9D8B030D-6E8A-4147-A177-3AD203B41FA5}">
                      <a16:colId xmlns:a16="http://schemas.microsoft.com/office/drawing/2014/main" val="1687452546"/>
                    </a:ext>
                  </a:extLst>
                </a:gridCol>
              </a:tblGrid>
              <a:tr h="235886">
                <a:tc>
                  <a:txBody>
                    <a:bodyPr/>
                    <a:lstStyle/>
                    <a:p>
                      <a:pPr algn="ctr"/>
                      <a:r>
                        <a:rPr lang="en-US" sz="1050" dirty="0"/>
                        <a:t>Position</a:t>
                      </a:r>
                    </a:p>
                  </a:txBody>
                  <a:tcPr/>
                </a:tc>
                <a:tc>
                  <a:txBody>
                    <a:bodyPr/>
                    <a:lstStyle/>
                    <a:p>
                      <a:pPr algn="ctr"/>
                      <a:r>
                        <a:rPr lang="en-US" sz="1050" dirty="0"/>
                        <a:t>AY 22-23 (15)</a:t>
                      </a:r>
                    </a:p>
                  </a:txBody>
                  <a:tcPr/>
                </a:tc>
                <a:tc>
                  <a:txBody>
                    <a:bodyPr/>
                    <a:lstStyle/>
                    <a:p>
                      <a:pPr algn="ctr"/>
                      <a:endParaRPr lang="en-US" sz="1050" dirty="0"/>
                    </a:p>
                  </a:txBody>
                  <a:tcPr/>
                </a:tc>
                <a:tc>
                  <a:txBody>
                    <a:bodyPr/>
                    <a:lstStyle/>
                    <a:p>
                      <a:pPr algn="ctr"/>
                      <a:r>
                        <a:rPr lang="en-US" sz="1050" dirty="0"/>
                        <a:t>AY 22-23 (13)</a:t>
                      </a:r>
                    </a:p>
                  </a:txBody>
                  <a:tcPr/>
                </a:tc>
                <a:tc>
                  <a:txBody>
                    <a:bodyPr/>
                    <a:lstStyle/>
                    <a:p>
                      <a:pPr algn="ctr"/>
                      <a:endParaRPr lang="en-US" sz="1050" dirty="0"/>
                    </a:p>
                  </a:txBody>
                  <a:tcPr/>
                </a:tc>
                <a:tc>
                  <a:txBody>
                    <a:bodyPr/>
                    <a:lstStyle/>
                    <a:p>
                      <a:pPr algn="ctr"/>
                      <a:r>
                        <a:rPr lang="en-US" sz="1050" dirty="0"/>
                        <a:t>AY 21-22 (12)</a:t>
                      </a:r>
                    </a:p>
                  </a:txBody>
                  <a:tcPr/>
                </a:tc>
                <a:tc>
                  <a:txBody>
                    <a:bodyPr/>
                    <a:lstStyle/>
                    <a:p>
                      <a:pPr algn="ctr"/>
                      <a:endParaRPr lang="en-US" sz="1050" dirty="0"/>
                    </a:p>
                  </a:txBody>
                  <a:tcPr/>
                </a:tc>
                <a:tc>
                  <a:txBody>
                    <a:bodyPr/>
                    <a:lstStyle/>
                    <a:p>
                      <a:pPr algn="ctr"/>
                      <a:r>
                        <a:rPr lang="en-US" sz="1050" dirty="0"/>
                        <a:t>AY 20-21 (11)</a:t>
                      </a:r>
                    </a:p>
                  </a:txBody>
                  <a:tcPr/>
                </a:tc>
                <a:extLst>
                  <a:ext uri="{0D108BD9-81ED-4DB2-BD59-A6C34878D82A}">
                    <a16:rowId xmlns:a16="http://schemas.microsoft.com/office/drawing/2014/main" val="3096779495"/>
                  </a:ext>
                </a:extLst>
              </a:tr>
              <a:tr h="235886">
                <a:tc>
                  <a:txBody>
                    <a:bodyPr/>
                    <a:lstStyle/>
                    <a:p>
                      <a:r>
                        <a:rPr lang="en-US" sz="1050" dirty="0"/>
                        <a:t>Provost</a:t>
                      </a:r>
                    </a:p>
                  </a:txBody>
                  <a:tcPr/>
                </a:tc>
                <a:tc>
                  <a:txBody>
                    <a:bodyPr/>
                    <a:lstStyle/>
                    <a:p>
                      <a:r>
                        <a:rPr lang="en-US" sz="1050" dirty="0"/>
                        <a:t>Potts </a:t>
                      </a:r>
                    </a:p>
                  </a:txBody>
                  <a:tcPr/>
                </a:tc>
                <a:tc>
                  <a:txBody>
                    <a:bodyPr/>
                    <a:lstStyle/>
                    <a:p>
                      <a:pPr>
                        <a:tabLst>
                          <a:tab pos="401638" algn="dec"/>
                        </a:tabLst>
                      </a:pPr>
                      <a:r>
                        <a:rPr lang="en-US" sz="1050" dirty="0"/>
                        <a:t>	+3.4</a:t>
                      </a:r>
                    </a:p>
                  </a:txBody>
                  <a:tcPr/>
                </a:tc>
                <a:tc>
                  <a:txBody>
                    <a:bodyPr/>
                    <a:lstStyle/>
                    <a:p>
                      <a:r>
                        <a:rPr lang="en-US" sz="1050" dirty="0"/>
                        <a:t>Potts </a:t>
                      </a:r>
                    </a:p>
                  </a:txBody>
                  <a:tcPr/>
                </a:tc>
                <a:tc>
                  <a:txBody>
                    <a:bodyPr/>
                    <a:lstStyle/>
                    <a:p>
                      <a:pPr>
                        <a:tabLst>
                          <a:tab pos="401638" algn="dec"/>
                        </a:tabLst>
                      </a:pPr>
                      <a:r>
                        <a:rPr lang="en-US" sz="1050" dirty="0"/>
                        <a:t>	+3.4</a:t>
                      </a:r>
                    </a:p>
                  </a:txBody>
                  <a:tcPr/>
                </a:tc>
                <a:tc>
                  <a:txBody>
                    <a:bodyPr/>
                    <a:lstStyle/>
                    <a:p>
                      <a:r>
                        <a:rPr lang="en-US" sz="1050" dirty="0"/>
                        <a:t>Potts </a:t>
                      </a:r>
                    </a:p>
                  </a:txBody>
                  <a:tcPr/>
                </a:tc>
                <a:tc>
                  <a:txBody>
                    <a:bodyPr/>
                    <a:lstStyle/>
                    <a:p>
                      <a:pPr>
                        <a:tabLst>
                          <a:tab pos="401638" algn="dec"/>
                        </a:tabLst>
                      </a:pPr>
                      <a:r>
                        <a:rPr lang="en-US" sz="1050" dirty="0"/>
                        <a:t>	+41.2</a:t>
                      </a:r>
                    </a:p>
                  </a:txBody>
                  <a:tcPr/>
                </a:tc>
                <a:tc>
                  <a:txBody>
                    <a:bodyPr/>
                    <a:lstStyle/>
                    <a:p>
                      <a:r>
                        <a:rPr lang="en-US" sz="1050" dirty="0"/>
                        <a:t>Roberts (i)</a:t>
                      </a:r>
                    </a:p>
                  </a:txBody>
                  <a:tcPr/>
                </a:tc>
                <a:extLst>
                  <a:ext uri="{0D108BD9-81ED-4DB2-BD59-A6C34878D82A}">
                    <a16:rowId xmlns:a16="http://schemas.microsoft.com/office/drawing/2014/main" val="212383639"/>
                  </a:ext>
                </a:extLst>
              </a:tr>
              <a:tr h="235886">
                <a:tc>
                  <a:txBody>
                    <a:bodyPr/>
                    <a:lstStyle/>
                    <a:p>
                      <a:r>
                        <a:rPr lang="en-US" sz="1050" dirty="0"/>
                        <a:t>CEC Dean</a:t>
                      </a:r>
                    </a:p>
                  </a:txBody>
                  <a:tcPr/>
                </a:tc>
                <a:tc>
                  <a:txBody>
                    <a:bodyPr/>
                    <a:lstStyle/>
                    <a:p>
                      <a:r>
                        <a:rPr lang="en-US" sz="1050" dirty="0" err="1"/>
                        <a:t>Borrok</a:t>
                      </a:r>
                      <a:endParaRPr lang="en-US" sz="1050" dirty="0"/>
                    </a:p>
                  </a:txBody>
                  <a:tcPr/>
                </a:tc>
                <a:tc>
                  <a:txBody>
                    <a:bodyPr/>
                    <a:lstStyle/>
                    <a:p>
                      <a:pPr>
                        <a:tabLst>
                          <a:tab pos="401638" algn="dec"/>
                        </a:tabLst>
                      </a:pPr>
                      <a:r>
                        <a:rPr lang="en-US" sz="1050" dirty="0"/>
                        <a:t>	+39.9</a:t>
                      </a:r>
                    </a:p>
                  </a:txBody>
                  <a:tcPr/>
                </a:tc>
                <a:tc>
                  <a:txBody>
                    <a:bodyPr/>
                    <a:lstStyle/>
                    <a:p>
                      <a:r>
                        <a:rPr lang="en-US" sz="1050" dirty="0"/>
                        <a:t>Borrok (i)</a:t>
                      </a:r>
                    </a:p>
                  </a:txBody>
                  <a:tcPr/>
                </a:tc>
                <a:tc>
                  <a:txBody>
                    <a:bodyPr/>
                    <a:lstStyle/>
                    <a:p>
                      <a:pPr>
                        <a:tabLst>
                          <a:tab pos="401638" algn="dec"/>
                        </a:tabLst>
                      </a:pPr>
                      <a:r>
                        <a:rPr lang="en-US" sz="1050" dirty="0"/>
                        <a:t>	-27.3</a:t>
                      </a:r>
                    </a:p>
                  </a:txBody>
                  <a:tcPr/>
                </a:tc>
                <a:tc>
                  <a:txBody>
                    <a:bodyPr/>
                    <a:lstStyle/>
                    <a:p>
                      <a:r>
                        <a:rPr lang="en-US" sz="1050" dirty="0"/>
                        <a:t>Wlezien</a:t>
                      </a:r>
                    </a:p>
                  </a:txBody>
                  <a:tcPr/>
                </a:tc>
                <a:tc>
                  <a:txBody>
                    <a:bodyPr/>
                    <a:lstStyle/>
                    <a:p>
                      <a:pPr>
                        <a:tabLst>
                          <a:tab pos="401638" algn="dec"/>
                        </a:tabLst>
                      </a:pPr>
                      <a:r>
                        <a:rPr lang="en-US" sz="1050" dirty="0"/>
                        <a:t>	0.0</a:t>
                      </a:r>
                    </a:p>
                  </a:txBody>
                  <a:tcPr/>
                </a:tc>
                <a:tc>
                  <a:txBody>
                    <a:bodyPr/>
                    <a:lstStyle/>
                    <a:p>
                      <a:r>
                        <a:rPr lang="en-US" sz="1050" dirty="0"/>
                        <a:t>Wlezien</a:t>
                      </a:r>
                    </a:p>
                  </a:txBody>
                  <a:tcPr/>
                </a:tc>
                <a:extLst>
                  <a:ext uri="{0D108BD9-81ED-4DB2-BD59-A6C34878D82A}">
                    <a16:rowId xmlns:a16="http://schemas.microsoft.com/office/drawing/2014/main" val="134182988"/>
                  </a:ext>
                </a:extLst>
              </a:tr>
              <a:tr h="235886">
                <a:tc>
                  <a:txBody>
                    <a:bodyPr/>
                    <a:lstStyle/>
                    <a:p>
                      <a:r>
                        <a:rPr lang="en-US" sz="1050" dirty="0"/>
                        <a:t>CASE Dean</a:t>
                      </a:r>
                    </a:p>
                  </a:txBody>
                  <a:tcPr/>
                </a:tc>
                <a:tc>
                  <a:txBody>
                    <a:bodyPr/>
                    <a:lstStyle/>
                    <a:p>
                      <a:r>
                        <a:rPr lang="en-US" sz="1050" dirty="0" err="1"/>
                        <a:t>Boroujerdi</a:t>
                      </a:r>
                      <a:endParaRPr lang="en-US" sz="1050" dirty="0"/>
                    </a:p>
                  </a:txBody>
                  <a:tcPr/>
                </a:tc>
                <a:tc>
                  <a:txBody>
                    <a:bodyPr/>
                    <a:lstStyle/>
                    <a:p>
                      <a:pPr>
                        <a:tabLst>
                          <a:tab pos="401638" algn="dec"/>
                        </a:tabLst>
                      </a:pPr>
                      <a:r>
                        <a:rPr lang="en-US" sz="1050" dirty="0"/>
                        <a:t>	+3.0</a:t>
                      </a:r>
                    </a:p>
                  </a:txBody>
                  <a:tcPr/>
                </a:tc>
                <a:tc>
                  <a:txBody>
                    <a:bodyPr/>
                    <a:lstStyle/>
                    <a:p>
                      <a:r>
                        <a:rPr lang="en-US" sz="1050" dirty="0" err="1"/>
                        <a:t>Boroujerdi</a:t>
                      </a:r>
                      <a:endParaRPr lang="en-US" sz="1050" dirty="0"/>
                    </a:p>
                  </a:txBody>
                  <a:tcPr/>
                </a:tc>
                <a:tc>
                  <a:txBody>
                    <a:bodyPr/>
                    <a:lstStyle/>
                    <a:p>
                      <a:pPr>
                        <a:tabLst>
                          <a:tab pos="401638" algn="dec"/>
                        </a:tabLst>
                      </a:pPr>
                      <a:r>
                        <a:rPr lang="en-US" sz="1050" dirty="0"/>
                        <a:t>	+36.8</a:t>
                      </a:r>
                    </a:p>
                  </a:txBody>
                  <a:tcPr/>
                </a:tc>
                <a:tc>
                  <a:txBody>
                    <a:bodyPr/>
                    <a:lstStyle/>
                    <a:p>
                      <a:r>
                        <a:rPr lang="en-US" sz="1050" dirty="0" err="1"/>
                        <a:t>Drowne</a:t>
                      </a:r>
                      <a:r>
                        <a:rPr lang="en-US" sz="1050" dirty="0"/>
                        <a:t> (i)</a:t>
                      </a:r>
                    </a:p>
                  </a:txBody>
                  <a:tcPr/>
                </a:tc>
                <a:tc>
                  <a:txBody>
                    <a:bodyPr/>
                    <a:lstStyle/>
                    <a:p>
                      <a:pPr>
                        <a:tabLst>
                          <a:tab pos="401638" algn="dec"/>
                        </a:tabLst>
                      </a:pPr>
                      <a:r>
                        <a:rPr lang="en-US" sz="1050" dirty="0"/>
                        <a:t>	+0.5</a:t>
                      </a:r>
                    </a:p>
                  </a:txBody>
                  <a:tcPr/>
                </a:tc>
                <a:tc>
                  <a:txBody>
                    <a:bodyPr/>
                    <a:lstStyle/>
                    <a:p>
                      <a:r>
                        <a:rPr lang="en-US" sz="1050" dirty="0" err="1"/>
                        <a:t>Drowne</a:t>
                      </a:r>
                      <a:r>
                        <a:rPr lang="en-US" sz="1050" dirty="0"/>
                        <a:t> (i)</a:t>
                      </a:r>
                    </a:p>
                  </a:txBody>
                  <a:tcPr/>
                </a:tc>
                <a:extLst>
                  <a:ext uri="{0D108BD9-81ED-4DB2-BD59-A6C34878D82A}">
                    <a16:rowId xmlns:a16="http://schemas.microsoft.com/office/drawing/2014/main" val="1919519875"/>
                  </a:ext>
                </a:extLst>
              </a:tr>
              <a:tr h="235886">
                <a:tc>
                  <a:txBody>
                    <a:bodyPr/>
                    <a:lstStyle/>
                    <a:p>
                      <a:r>
                        <a:rPr lang="en-US" sz="1050" dirty="0"/>
                        <a:t>KC Dean</a:t>
                      </a:r>
                    </a:p>
                  </a:txBody>
                  <a:tcPr/>
                </a:tc>
                <a:tc>
                  <a:txBody>
                    <a:bodyPr/>
                    <a:lstStyle/>
                    <a:p>
                      <a:r>
                        <a:rPr lang="en-US" sz="1050" dirty="0" err="1"/>
                        <a:t>Faley</a:t>
                      </a:r>
                      <a:r>
                        <a:rPr lang="en-US" sz="1050" dirty="0"/>
                        <a:t> (</a:t>
                      </a:r>
                      <a:r>
                        <a:rPr lang="en-US" sz="1050" dirty="0" err="1"/>
                        <a:t>i</a:t>
                      </a:r>
                      <a:r>
                        <a:rPr lang="en-US" sz="1050" dirty="0"/>
                        <a:t>)</a:t>
                      </a:r>
                    </a:p>
                  </a:txBody>
                  <a:tcPr/>
                </a:tc>
                <a:tc>
                  <a:txBody>
                    <a:bodyPr/>
                    <a:lstStyle/>
                    <a:p>
                      <a:pPr>
                        <a:tabLst>
                          <a:tab pos="401638" algn="dec"/>
                        </a:tabLst>
                      </a:pPr>
                      <a:r>
                        <a:rPr lang="en-US" sz="1050" dirty="0"/>
                        <a:t>	+34.6</a:t>
                      </a:r>
                    </a:p>
                  </a:txBody>
                  <a:tcPr/>
                </a:tc>
                <a:tc>
                  <a:txBody>
                    <a:bodyPr/>
                    <a:lstStyle/>
                    <a:p>
                      <a:r>
                        <a:rPr lang="en-US" sz="1050" dirty="0"/>
                        <a:t>Murray (i)</a:t>
                      </a:r>
                    </a:p>
                  </a:txBody>
                  <a:tcPr/>
                </a:tc>
                <a:tc>
                  <a:txBody>
                    <a:bodyPr/>
                    <a:lstStyle/>
                    <a:p>
                      <a:pPr>
                        <a:tabLst>
                          <a:tab pos="401638" algn="dec"/>
                        </a:tabLst>
                      </a:pPr>
                      <a:r>
                        <a:rPr lang="en-US" sz="1050" dirty="0"/>
                        <a:t>+100</a:t>
                      </a:r>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extLst>
                  <a:ext uri="{0D108BD9-81ED-4DB2-BD59-A6C34878D82A}">
                    <a16:rowId xmlns:a16="http://schemas.microsoft.com/office/drawing/2014/main" val="3534276237"/>
                  </a:ext>
                </a:extLst>
              </a:tr>
              <a:tr h="235886">
                <a:tc>
                  <a:txBody>
                    <a:bodyPr/>
                    <a:lstStyle/>
                    <a:p>
                      <a:r>
                        <a:rPr lang="en-US" sz="1050" dirty="0"/>
                        <a:t>Dep </a:t>
                      </a:r>
                      <a:r>
                        <a:rPr lang="en-US" sz="1050" dirty="0" err="1"/>
                        <a:t>Prov</a:t>
                      </a:r>
                      <a:r>
                        <a:rPr lang="en-US" sz="1050" baseline="30000" dirty="0" err="1"/>
                        <a:t>a,b</a:t>
                      </a:r>
                      <a:endParaRPr lang="en-US" sz="1050" dirty="0"/>
                    </a:p>
                  </a:txBody>
                  <a:tcPr/>
                </a:tc>
                <a:tc>
                  <a:txBody>
                    <a:bodyPr/>
                    <a:lstStyle/>
                    <a:p>
                      <a:endParaRPr lang="en-US" sz="1050" dirty="0">
                        <a:highlight>
                          <a:srgbClr val="FFFF00"/>
                        </a:highlight>
                      </a:endParaRPr>
                    </a:p>
                  </a:txBody>
                  <a:tcPr/>
                </a:tc>
                <a:tc>
                  <a:txBody>
                    <a:bodyPr/>
                    <a:lstStyle/>
                    <a:p>
                      <a:pPr>
                        <a:tabLst>
                          <a:tab pos="401638" algn="dec"/>
                        </a:tabLst>
                      </a:pPr>
                      <a:endParaRPr lang="en-US" sz="1050" dirty="0">
                        <a:highlight>
                          <a:srgbClr val="FFFF00"/>
                        </a:highlight>
                      </a:endParaRPr>
                    </a:p>
                  </a:txBody>
                  <a:tcPr/>
                </a:tc>
                <a:tc>
                  <a:txBody>
                    <a:bodyPr/>
                    <a:lstStyle/>
                    <a:p>
                      <a:r>
                        <a:rPr lang="en-US" sz="1050" dirty="0"/>
                        <a:t>Brow</a:t>
                      </a:r>
                    </a:p>
                  </a:txBody>
                  <a:tcPr/>
                </a:tc>
                <a:tc>
                  <a:txBody>
                    <a:bodyPr/>
                    <a:lstStyle/>
                    <a:p>
                      <a:pPr>
                        <a:tabLst>
                          <a:tab pos="401638" algn="dec"/>
                        </a:tabLst>
                      </a:pPr>
                      <a:r>
                        <a:rPr lang="en-US" sz="1050" dirty="0"/>
                        <a:t>	+0.2</a:t>
                      </a:r>
                    </a:p>
                  </a:txBody>
                  <a:tcPr/>
                </a:tc>
                <a:tc>
                  <a:txBody>
                    <a:bodyPr/>
                    <a:lstStyle/>
                    <a:p>
                      <a:r>
                        <a:rPr lang="en-US" sz="1050" dirty="0"/>
                        <a:t>Brow</a:t>
                      </a:r>
                    </a:p>
                  </a:txBody>
                  <a:tcPr/>
                </a:tc>
                <a:tc>
                  <a:txBody>
                    <a:bodyPr/>
                    <a:lstStyle/>
                    <a:p>
                      <a:pPr>
                        <a:tabLst>
                          <a:tab pos="401638" algn="dec"/>
                        </a:tabLst>
                      </a:pPr>
                      <a:r>
                        <a:rPr lang="en-US" sz="1050" dirty="0"/>
                        <a:t>	+0.9</a:t>
                      </a:r>
                    </a:p>
                  </a:txBody>
                  <a:tcPr/>
                </a:tc>
                <a:tc>
                  <a:txBody>
                    <a:bodyPr/>
                    <a:lstStyle/>
                    <a:p>
                      <a:r>
                        <a:rPr lang="en-US" sz="1050" dirty="0"/>
                        <a:t>Brow</a:t>
                      </a:r>
                    </a:p>
                  </a:txBody>
                  <a:tcPr/>
                </a:tc>
                <a:extLst>
                  <a:ext uri="{0D108BD9-81ED-4DB2-BD59-A6C34878D82A}">
                    <a16:rowId xmlns:a16="http://schemas.microsoft.com/office/drawing/2014/main" val="735022492"/>
                  </a:ext>
                </a:extLst>
              </a:tr>
              <a:tr h="235886">
                <a:tc>
                  <a:txBody>
                    <a:bodyPr/>
                    <a:lstStyle/>
                    <a:p>
                      <a:r>
                        <a:rPr lang="en-US" sz="1050" dirty="0"/>
                        <a:t>VP Enroll</a:t>
                      </a:r>
                    </a:p>
                  </a:txBody>
                  <a:tcPr/>
                </a:tc>
                <a:tc>
                  <a:txBody>
                    <a:bodyPr/>
                    <a:lstStyle/>
                    <a:p>
                      <a:r>
                        <a:rPr lang="en-US" sz="1050" dirty="0"/>
                        <a:t>Spivey</a:t>
                      </a:r>
                    </a:p>
                  </a:txBody>
                  <a:tcPr/>
                </a:tc>
                <a:tc>
                  <a:txBody>
                    <a:bodyPr/>
                    <a:lstStyle/>
                    <a:p>
                      <a:pPr>
                        <a:tabLst>
                          <a:tab pos="401638" algn="dec"/>
                        </a:tabLst>
                      </a:pPr>
                      <a:r>
                        <a:rPr lang="en-US" sz="1050" dirty="0"/>
                        <a:t>	+44.5</a:t>
                      </a:r>
                    </a:p>
                  </a:txBody>
                  <a:tcPr/>
                </a:tc>
                <a:tc>
                  <a:txBody>
                    <a:bodyPr/>
                    <a:lstStyle/>
                    <a:p>
                      <a:r>
                        <a:rPr lang="en-US" sz="1050" dirty="0"/>
                        <a:t>Spivey</a:t>
                      </a:r>
                    </a:p>
                  </a:txBody>
                  <a:tcPr/>
                </a:tc>
                <a:tc>
                  <a:txBody>
                    <a:bodyPr/>
                    <a:lstStyle/>
                    <a:p>
                      <a:pPr>
                        <a:tabLst>
                          <a:tab pos="401638" algn="dec"/>
                        </a:tabLst>
                      </a:pPr>
                      <a:r>
                        <a:rPr lang="en-US" sz="1050" dirty="0"/>
                        <a:t>	-27.3</a:t>
                      </a:r>
                    </a:p>
                  </a:txBody>
                  <a:tcPr/>
                </a:tc>
                <a:tc>
                  <a:txBody>
                    <a:bodyPr/>
                    <a:lstStyle/>
                    <a:p>
                      <a:r>
                        <a:rPr lang="en-US" sz="1050" dirty="0" err="1"/>
                        <a:t>Sivadasan</a:t>
                      </a:r>
                      <a:endParaRPr lang="en-US" sz="1050" dirty="0"/>
                    </a:p>
                  </a:txBody>
                  <a:tcPr/>
                </a:tc>
                <a:tc>
                  <a:txBody>
                    <a:bodyPr/>
                    <a:lstStyle/>
                    <a:p>
                      <a:pPr>
                        <a:tabLst>
                          <a:tab pos="401638" algn="dec"/>
                        </a:tabLst>
                      </a:pPr>
                      <a:r>
                        <a:rPr lang="en-US" sz="1050" dirty="0"/>
                        <a:t>	+2.1</a:t>
                      </a:r>
                    </a:p>
                  </a:txBody>
                  <a:tcPr/>
                </a:tc>
                <a:tc>
                  <a:txBody>
                    <a:bodyPr/>
                    <a:lstStyle/>
                    <a:p>
                      <a:r>
                        <a:rPr lang="en-US" sz="1050" dirty="0" err="1"/>
                        <a:t>Sivadasan</a:t>
                      </a:r>
                      <a:endParaRPr lang="en-US" sz="1050" dirty="0"/>
                    </a:p>
                  </a:txBody>
                  <a:tcPr/>
                </a:tc>
                <a:extLst>
                  <a:ext uri="{0D108BD9-81ED-4DB2-BD59-A6C34878D82A}">
                    <a16:rowId xmlns:a16="http://schemas.microsoft.com/office/drawing/2014/main" val="3847089703"/>
                  </a:ext>
                </a:extLst>
              </a:tr>
              <a:tr h="235886">
                <a:tc>
                  <a:txBody>
                    <a:bodyPr/>
                    <a:lstStyle/>
                    <a:p>
                      <a:r>
                        <a:rPr lang="en-US" sz="1050" dirty="0"/>
                        <a:t>VP US</a:t>
                      </a:r>
                    </a:p>
                  </a:txBody>
                  <a:tcPr/>
                </a:tc>
                <a:tc>
                  <a:txBody>
                    <a:bodyPr/>
                    <a:lstStyle/>
                    <a:p>
                      <a:r>
                        <a:rPr lang="en-US" sz="1050" dirty="0"/>
                        <a:t>Reardon</a:t>
                      </a:r>
                    </a:p>
                  </a:txBody>
                  <a:tcPr/>
                </a:tc>
                <a:tc>
                  <a:txBody>
                    <a:bodyPr/>
                    <a:lstStyle/>
                    <a:p>
                      <a:pPr>
                        <a:tabLst>
                          <a:tab pos="401638" algn="dec"/>
                        </a:tabLst>
                      </a:pPr>
                      <a:r>
                        <a:rPr lang="en-US" sz="1050" dirty="0"/>
                        <a:t>	+40.1</a:t>
                      </a:r>
                    </a:p>
                  </a:txBody>
                  <a:tcPr/>
                </a:tc>
                <a:tc>
                  <a:txBody>
                    <a:bodyPr/>
                    <a:lstStyle/>
                    <a:p>
                      <a:r>
                        <a:rPr lang="en-US" sz="1050" dirty="0"/>
                        <a:t>Reardon</a:t>
                      </a:r>
                    </a:p>
                  </a:txBody>
                  <a:tcPr/>
                </a:tc>
                <a:tc>
                  <a:txBody>
                    <a:bodyPr/>
                    <a:lstStyle/>
                    <a:p>
                      <a:pPr>
                        <a:tabLst>
                          <a:tab pos="401638" algn="dec"/>
                        </a:tabLst>
                      </a:pPr>
                      <a:r>
                        <a:rPr lang="en-US" sz="1050" dirty="0"/>
                        <a:t>	-21.5</a:t>
                      </a:r>
                    </a:p>
                  </a:txBody>
                  <a:tcPr/>
                </a:tc>
                <a:tc>
                  <a:txBody>
                    <a:bodyPr/>
                    <a:lstStyle/>
                    <a:p>
                      <a:r>
                        <a:rPr lang="en-US" sz="1050" dirty="0"/>
                        <a:t>Northcut</a:t>
                      </a:r>
                    </a:p>
                  </a:txBody>
                  <a:tcPr/>
                </a:tc>
                <a:tc>
                  <a:txBody>
                    <a:bodyPr/>
                    <a:lstStyle/>
                    <a:p>
                      <a:pPr>
                        <a:tabLst>
                          <a:tab pos="401638" algn="dec"/>
                        </a:tabLst>
                      </a:pPr>
                      <a:r>
                        <a:rPr lang="en-US" sz="1050" dirty="0"/>
                        <a:t>	+1.6</a:t>
                      </a:r>
                    </a:p>
                  </a:txBody>
                  <a:tcPr/>
                </a:tc>
                <a:tc>
                  <a:txBody>
                    <a:bodyPr/>
                    <a:lstStyle/>
                    <a:p>
                      <a:r>
                        <a:rPr lang="en-US" sz="1050" dirty="0"/>
                        <a:t>Northcut (i)</a:t>
                      </a:r>
                    </a:p>
                  </a:txBody>
                  <a:tcPr/>
                </a:tc>
                <a:extLst>
                  <a:ext uri="{0D108BD9-81ED-4DB2-BD59-A6C34878D82A}">
                    <a16:rowId xmlns:a16="http://schemas.microsoft.com/office/drawing/2014/main" val="2362751961"/>
                  </a:ext>
                </a:extLst>
              </a:tr>
              <a:tr h="235886">
                <a:tc>
                  <a:txBody>
                    <a:bodyPr/>
                    <a:lstStyle/>
                    <a:p>
                      <a:r>
                        <a:rPr lang="en-US" sz="1050" dirty="0"/>
                        <a:t>VP Ed </a:t>
                      </a:r>
                      <a:r>
                        <a:rPr lang="en-US" sz="1050" dirty="0" err="1"/>
                        <a:t>Inno</a:t>
                      </a:r>
                      <a:endParaRPr lang="en-US" sz="1050" dirty="0"/>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r>
                        <a:rPr lang="en-US" sz="1050" dirty="0"/>
                        <a:t>Concepcion</a:t>
                      </a:r>
                    </a:p>
                  </a:txBody>
                  <a:tcPr/>
                </a:tc>
                <a:tc>
                  <a:txBody>
                    <a:bodyPr/>
                    <a:lstStyle/>
                    <a:p>
                      <a:pPr>
                        <a:tabLst>
                          <a:tab pos="401638" algn="dec"/>
                        </a:tabLst>
                      </a:pPr>
                      <a:r>
                        <a:rPr lang="en-US" sz="1050" dirty="0"/>
                        <a:t>	+3.9</a:t>
                      </a:r>
                    </a:p>
                  </a:txBody>
                  <a:tcPr/>
                </a:tc>
                <a:tc>
                  <a:txBody>
                    <a:bodyPr/>
                    <a:lstStyle/>
                    <a:p>
                      <a:r>
                        <a:rPr lang="en-US" sz="1050" dirty="0"/>
                        <a:t>Concepcion</a:t>
                      </a:r>
                    </a:p>
                  </a:txBody>
                  <a:tcPr/>
                </a:tc>
                <a:tc>
                  <a:txBody>
                    <a:bodyPr/>
                    <a:lstStyle/>
                    <a:p>
                      <a:pPr>
                        <a:tabLst>
                          <a:tab pos="401638" algn="dec"/>
                        </a:tabLst>
                      </a:pPr>
                      <a:r>
                        <a:rPr lang="en-US" sz="1050" dirty="0"/>
                        <a:t>	+100</a:t>
                      </a:r>
                    </a:p>
                  </a:txBody>
                  <a:tcPr/>
                </a:tc>
                <a:tc>
                  <a:txBody>
                    <a:bodyPr/>
                    <a:lstStyle/>
                    <a:p>
                      <a:endParaRPr lang="en-US" sz="1050" dirty="0"/>
                    </a:p>
                  </a:txBody>
                  <a:tcPr/>
                </a:tc>
                <a:extLst>
                  <a:ext uri="{0D108BD9-81ED-4DB2-BD59-A6C34878D82A}">
                    <a16:rowId xmlns:a16="http://schemas.microsoft.com/office/drawing/2014/main" val="1251829139"/>
                  </a:ext>
                </a:extLst>
              </a:tr>
              <a:tr h="235886">
                <a:tc>
                  <a:txBody>
                    <a:bodyPr/>
                    <a:lstStyle/>
                    <a:p>
                      <a:r>
                        <a:rPr lang="en-US" sz="1050" dirty="0"/>
                        <a:t>VP </a:t>
                      </a:r>
                      <a:r>
                        <a:rPr lang="en-US" sz="1050" dirty="0" err="1"/>
                        <a:t>Onl</a:t>
                      </a:r>
                      <a:r>
                        <a:rPr lang="en-US" sz="1050" dirty="0"/>
                        <a:t> Ed</a:t>
                      </a:r>
                    </a:p>
                  </a:txBody>
                  <a:tcPr/>
                </a:tc>
                <a:tc>
                  <a:txBody>
                    <a:bodyPr/>
                    <a:lstStyle/>
                    <a:p>
                      <a:r>
                        <a:rPr lang="en-US" sz="1050" dirty="0"/>
                        <a:t>Murray</a:t>
                      </a:r>
                    </a:p>
                  </a:txBody>
                  <a:tcPr/>
                </a:tc>
                <a:tc>
                  <a:txBody>
                    <a:bodyPr/>
                    <a:lstStyle/>
                    <a:p>
                      <a:pPr>
                        <a:tabLst>
                          <a:tab pos="401638" algn="dec"/>
                        </a:tabLst>
                      </a:pPr>
                      <a:r>
                        <a:rPr lang="en-US" sz="1050" dirty="0"/>
                        <a:t>	+100</a:t>
                      </a:r>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extLst>
                  <a:ext uri="{0D108BD9-81ED-4DB2-BD59-A6C34878D82A}">
                    <a16:rowId xmlns:a16="http://schemas.microsoft.com/office/drawing/2014/main" val="4106310916"/>
                  </a:ext>
                </a:extLst>
              </a:tr>
              <a:tr h="235886">
                <a:tc>
                  <a:txBody>
                    <a:bodyPr/>
                    <a:lstStyle/>
                    <a:p>
                      <a:r>
                        <a:rPr lang="en-US" sz="1050" dirty="0"/>
                        <a:t>VP GE</a:t>
                      </a:r>
                    </a:p>
                  </a:txBody>
                  <a:tcPr/>
                </a:tc>
                <a:tc>
                  <a:txBody>
                    <a:bodyPr/>
                    <a:lstStyle/>
                    <a:p>
                      <a:r>
                        <a:rPr lang="en-US" sz="1050" dirty="0"/>
                        <a:t>Frimpong</a:t>
                      </a:r>
                    </a:p>
                  </a:txBody>
                  <a:tcPr/>
                </a:tc>
                <a:tc>
                  <a:txBody>
                    <a:bodyPr/>
                    <a:lstStyle/>
                    <a:p>
                      <a:pPr>
                        <a:tabLst>
                          <a:tab pos="401638" algn="dec"/>
                        </a:tabLst>
                      </a:pPr>
                      <a:r>
                        <a:rPr lang="en-US" sz="1050" dirty="0"/>
                        <a:t>	+46.6</a:t>
                      </a:r>
                    </a:p>
                  </a:txBody>
                  <a:tcPr/>
                </a:tc>
                <a:tc>
                  <a:txBody>
                    <a:bodyPr/>
                    <a:lstStyle/>
                    <a:p>
                      <a:r>
                        <a:rPr lang="en-US" sz="1050" dirty="0"/>
                        <a:t>Glaser</a:t>
                      </a:r>
                    </a:p>
                  </a:txBody>
                  <a:tcPr/>
                </a:tc>
                <a:tc>
                  <a:txBody>
                    <a:bodyPr/>
                    <a:lstStyle/>
                    <a:p>
                      <a:pPr>
                        <a:tabLst>
                          <a:tab pos="401638" algn="dec"/>
                        </a:tabLst>
                      </a:pPr>
                      <a:r>
                        <a:rPr lang="en-US" sz="1050" dirty="0"/>
                        <a:t>-43.6</a:t>
                      </a:r>
                    </a:p>
                  </a:txBody>
                  <a:tcPr/>
                </a:tc>
                <a:tc>
                  <a:txBody>
                    <a:bodyPr/>
                    <a:lstStyle/>
                    <a:p>
                      <a:r>
                        <a:rPr lang="en-US" sz="1050" dirty="0" err="1"/>
                        <a:t>Tsatsoulis</a:t>
                      </a:r>
                      <a:endParaRPr lang="en-US" sz="1050" dirty="0"/>
                    </a:p>
                  </a:txBody>
                  <a:tcPr/>
                </a:tc>
                <a:tc>
                  <a:txBody>
                    <a:bodyPr/>
                    <a:lstStyle/>
                    <a:p>
                      <a:pPr>
                        <a:tabLst>
                          <a:tab pos="401638" algn="dec"/>
                        </a:tabLst>
                      </a:pPr>
                      <a:r>
                        <a:rPr lang="en-US" sz="1050" dirty="0"/>
                        <a:t>+100</a:t>
                      </a:r>
                    </a:p>
                  </a:txBody>
                  <a:tcPr/>
                </a:tc>
                <a:tc>
                  <a:txBody>
                    <a:bodyPr/>
                    <a:lstStyle/>
                    <a:p>
                      <a:endParaRPr lang="en-US" sz="1050" dirty="0"/>
                    </a:p>
                  </a:txBody>
                  <a:tcPr/>
                </a:tc>
                <a:extLst>
                  <a:ext uri="{0D108BD9-81ED-4DB2-BD59-A6C34878D82A}">
                    <a16:rowId xmlns:a16="http://schemas.microsoft.com/office/drawing/2014/main" val="3830861537"/>
                  </a:ext>
                </a:extLst>
              </a:tr>
              <a:tr h="235886">
                <a:tc>
                  <a:txBody>
                    <a:bodyPr/>
                    <a:lstStyle/>
                    <a:p>
                      <a:r>
                        <a:rPr lang="en-US" sz="1050" dirty="0"/>
                        <a:t>VP Int’l </a:t>
                      </a:r>
                      <a:r>
                        <a:rPr lang="en-US" sz="1050" dirty="0" err="1"/>
                        <a:t>Af</a:t>
                      </a:r>
                      <a:endParaRPr lang="en-US" sz="1050" dirty="0"/>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tc>
                  <a:txBody>
                    <a:bodyPr/>
                    <a:lstStyle/>
                    <a:p>
                      <a:pPr>
                        <a:tabLst>
                          <a:tab pos="401638" algn="dec"/>
                        </a:tabLst>
                      </a:pPr>
                      <a:r>
                        <a:rPr lang="en-US" sz="1050" dirty="0"/>
                        <a:t>-100</a:t>
                      </a:r>
                    </a:p>
                  </a:txBody>
                  <a:tcPr/>
                </a:tc>
                <a:tc>
                  <a:txBody>
                    <a:bodyPr/>
                    <a:lstStyle/>
                    <a:p>
                      <a:r>
                        <a:rPr lang="en-US" sz="1050" dirty="0"/>
                        <a:t>Hofer</a:t>
                      </a:r>
                    </a:p>
                  </a:txBody>
                  <a:tcPr/>
                </a:tc>
                <a:tc>
                  <a:txBody>
                    <a:bodyPr/>
                    <a:lstStyle/>
                    <a:p>
                      <a:pPr>
                        <a:tabLst>
                          <a:tab pos="401638" algn="dec"/>
                        </a:tabLst>
                      </a:pPr>
                      <a:r>
                        <a:rPr lang="en-US" sz="1050" dirty="0"/>
                        <a:t>	+0.6</a:t>
                      </a:r>
                    </a:p>
                  </a:txBody>
                  <a:tcPr/>
                </a:tc>
                <a:tc>
                  <a:txBody>
                    <a:bodyPr/>
                    <a:lstStyle/>
                    <a:p>
                      <a:r>
                        <a:rPr lang="en-US" sz="1050" dirty="0"/>
                        <a:t>Hofer</a:t>
                      </a:r>
                    </a:p>
                  </a:txBody>
                  <a:tcPr/>
                </a:tc>
                <a:extLst>
                  <a:ext uri="{0D108BD9-81ED-4DB2-BD59-A6C34878D82A}">
                    <a16:rowId xmlns:a16="http://schemas.microsoft.com/office/drawing/2014/main" val="3750371701"/>
                  </a:ext>
                </a:extLst>
              </a:tr>
              <a:tr h="235886">
                <a:tc>
                  <a:txBody>
                    <a:bodyPr/>
                    <a:lstStyle/>
                    <a:p>
                      <a:r>
                        <a:rPr lang="en-US" sz="1050" dirty="0"/>
                        <a:t>AVC (CIRO)</a:t>
                      </a:r>
                    </a:p>
                  </a:txBody>
                  <a:tcPr/>
                </a:tc>
                <a:tc>
                  <a:txBody>
                    <a:bodyPr/>
                    <a:lstStyle/>
                    <a:p>
                      <a:r>
                        <a:rPr lang="en-US" sz="1050" dirty="0"/>
                        <a:t>Jones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sz="1050" dirty="0"/>
                        <a:t>	+6.1</a:t>
                      </a:r>
                    </a:p>
                  </a:txBody>
                  <a:tcPr/>
                </a:tc>
                <a:tc>
                  <a:txBody>
                    <a:bodyPr/>
                    <a:lstStyle/>
                    <a:p>
                      <a:r>
                        <a:rPr lang="en-US" sz="1050" dirty="0"/>
                        <a:t>Jones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sz="1050" dirty="0"/>
                        <a:t>	+8.3</a:t>
                      </a:r>
                    </a:p>
                  </a:txBody>
                  <a:tcPr/>
                </a:tc>
                <a:tc>
                  <a:txBody>
                    <a:bodyPr/>
                    <a:lstStyle/>
                    <a:p>
                      <a:r>
                        <a:rPr lang="en-US" sz="1050" dirty="0"/>
                        <a:t>Jones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01638" algn="dec"/>
                        </a:tabLst>
                        <a:defRPr/>
                      </a:pPr>
                      <a:r>
                        <a:rPr lang="en-US" sz="1050" dirty="0"/>
                        <a:t>	0.0</a:t>
                      </a:r>
                    </a:p>
                  </a:txBody>
                  <a:tcPr/>
                </a:tc>
                <a:tc>
                  <a:txBody>
                    <a:bodyPr/>
                    <a:lstStyle/>
                    <a:p>
                      <a:r>
                        <a:rPr lang="en-US" sz="1050" dirty="0"/>
                        <a:t>Jones</a:t>
                      </a:r>
                    </a:p>
                  </a:txBody>
                  <a:tcPr/>
                </a:tc>
                <a:extLst>
                  <a:ext uri="{0D108BD9-81ED-4DB2-BD59-A6C34878D82A}">
                    <a16:rowId xmlns:a16="http://schemas.microsoft.com/office/drawing/2014/main" val="3453132322"/>
                  </a:ext>
                </a:extLst>
              </a:tr>
              <a:tr h="235886">
                <a:tc>
                  <a:txBody>
                    <a:bodyPr/>
                    <a:lstStyle/>
                    <a:p>
                      <a:r>
                        <a:rPr lang="en-US" sz="1050" dirty="0"/>
                        <a:t>Dean Lib</a:t>
                      </a:r>
                    </a:p>
                  </a:txBody>
                  <a:tcPr/>
                </a:tc>
                <a:tc>
                  <a:txBody>
                    <a:bodyPr/>
                    <a:lstStyle/>
                    <a:p>
                      <a:r>
                        <a:rPr lang="en-US" sz="1050" dirty="0" err="1"/>
                        <a:t>Gerlich</a:t>
                      </a:r>
                      <a:endParaRPr lang="en-US" sz="1050" dirty="0"/>
                    </a:p>
                  </a:txBody>
                  <a:tcPr/>
                </a:tc>
                <a:tc>
                  <a:txBody>
                    <a:bodyPr/>
                    <a:lstStyle/>
                    <a:p>
                      <a:pPr>
                        <a:tabLst>
                          <a:tab pos="401638" algn="dec"/>
                        </a:tabLst>
                      </a:pPr>
                      <a:r>
                        <a:rPr lang="en-US" sz="1050" dirty="0"/>
                        <a:t>	+100</a:t>
                      </a:r>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extLst>
                  <a:ext uri="{0D108BD9-81ED-4DB2-BD59-A6C34878D82A}">
                    <a16:rowId xmlns:a16="http://schemas.microsoft.com/office/drawing/2014/main" val="156184062"/>
                  </a:ext>
                </a:extLst>
              </a:tr>
              <a:tr h="235886">
                <a:tc>
                  <a:txBody>
                    <a:bodyPr/>
                    <a:lstStyle/>
                    <a:p>
                      <a:r>
                        <a:rPr lang="en-US" sz="1050" dirty="0"/>
                        <a:t>AP Admin</a:t>
                      </a:r>
                    </a:p>
                  </a:txBody>
                  <a:tcPr/>
                </a:tc>
                <a:tc>
                  <a:txBody>
                    <a:bodyPr/>
                    <a:lstStyle/>
                    <a:p>
                      <a:endParaRPr lang="en-US" sz="1050" dirty="0"/>
                    </a:p>
                  </a:txBody>
                  <a:tcPr/>
                </a:tc>
                <a:tc>
                  <a:txBody>
                    <a:bodyPr/>
                    <a:lstStyle/>
                    <a:p>
                      <a:pPr>
                        <a:tabLst>
                          <a:tab pos="401638" algn="dec"/>
                        </a:tabLst>
                      </a:pPr>
                      <a:r>
                        <a:rPr lang="en-US" sz="1050" dirty="0"/>
                        <a:t>	</a:t>
                      </a:r>
                    </a:p>
                  </a:txBody>
                  <a:tcPr/>
                </a:tc>
                <a:tc>
                  <a:txBody>
                    <a:bodyPr/>
                    <a:lstStyle/>
                    <a:p>
                      <a:endParaRPr lang="en-US" sz="1050" dirty="0"/>
                    </a:p>
                  </a:txBody>
                  <a:tcPr/>
                </a:tc>
                <a:tc>
                  <a:txBody>
                    <a:bodyPr/>
                    <a:lstStyle/>
                    <a:p>
                      <a:pPr>
                        <a:tabLst>
                          <a:tab pos="401638" algn="dec"/>
                        </a:tabLst>
                      </a:pPr>
                      <a:r>
                        <a:rPr lang="en-US" sz="1050" dirty="0"/>
                        <a:t>	</a:t>
                      </a:r>
                    </a:p>
                  </a:txBody>
                  <a:tcPr/>
                </a:tc>
                <a:tc>
                  <a:txBody>
                    <a:bodyPr/>
                    <a:lstStyle/>
                    <a:p>
                      <a:endParaRPr lang="en-US" sz="1050" dirty="0"/>
                    </a:p>
                  </a:txBody>
                  <a:tcPr/>
                </a:tc>
                <a:tc>
                  <a:txBody>
                    <a:bodyPr/>
                    <a:lstStyle/>
                    <a:p>
                      <a:pPr>
                        <a:tabLst>
                          <a:tab pos="401638" algn="dec"/>
                        </a:tabLst>
                      </a:pPr>
                      <a:r>
                        <a:rPr lang="en-US" sz="1050" dirty="0"/>
                        <a:t>	-100</a:t>
                      </a:r>
                    </a:p>
                  </a:txBody>
                  <a:tcPr/>
                </a:tc>
                <a:tc>
                  <a:txBody>
                    <a:bodyPr/>
                    <a:lstStyle/>
                    <a:p>
                      <a:r>
                        <a:rPr lang="en-US" sz="1050" dirty="0"/>
                        <a:t>Moore</a:t>
                      </a:r>
                    </a:p>
                  </a:txBody>
                  <a:tcPr/>
                </a:tc>
                <a:extLst>
                  <a:ext uri="{0D108BD9-81ED-4DB2-BD59-A6C34878D82A}">
                    <a16:rowId xmlns:a16="http://schemas.microsoft.com/office/drawing/2014/main" val="1388331424"/>
                  </a:ext>
                </a:extLst>
              </a:tr>
              <a:tr h="23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AP Fac </a:t>
                      </a:r>
                      <a:r>
                        <a:rPr lang="en-US" sz="1050" dirty="0" err="1"/>
                        <a:t>Af</a:t>
                      </a:r>
                      <a:r>
                        <a:rPr lang="en-US" sz="1050" baseline="30000" dirty="0" err="1"/>
                        <a:t>a,b</a:t>
                      </a:r>
                      <a:endParaRPr lang="en-US" sz="1050" dirty="0"/>
                    </a:p>
                  </a:txBody>
                  <a:tcPr/>
                </a:tc>
                <a:tc>
                  <a:txBody>
                    <a:bodyPr/>
                    <a:lstStyle/>
                    <a:p>
                      <a:r>
                        <a:rPr lang="en-US" sz="1050" dirty="0"/>
                        <a:t>Forciniti</a:t>
                      </a:r>
                    </a:p>
                  </a:txBody>
                  <a:tcPr/>
                </a:tc>
                <a:tc>
                  <a:txBody>
                    <a:bodyPr/>
                    <a:lstStyle/>
                    <a:p>
                      <a:pPr>
                        <a:tabLst>
                          <a:tab pos="401638" algn="dec"/>
                        </a:tabLst>
                      </a:pPr>
                      <a:r>
                        <a:rPr lang="en-US" sz="1050" dirty="0"/>
                        <a:t>	+0.7</a:t>
                      </a:r>
                    </a:p>
                  </a:txBody>
                  <a:tcPr/>
                </a:tc>
                <a:tc>
                  <a:txBody>
                    <a:bodyPr/>
                    <a:lstStyle/>
                    <a:p>
                      <a:r>
                        <a:rPr lang="en-US" sz="1050" dirty="0"/>
                        <a:t>Forciniti</a:t>
                      </a:r>
                    </a:p>
                  </a:txBody>
                  <a:tcPr/>
                </a:tc>
                <a:tc>
                  <a:txBody>
                    <a:bodyPr/>
                    <a:lstStyle/>
                    <a:p>
                      <a:pPr>
                        <a:tabLst>
                          <a:tab pos="401638" algn="dec"/>
                        </a:tabLst>
                      </a:pPr>
                      <a:r>
                        <a:rPr lang="en-US" sz="1050" dirty="0"/>
                        <a:t>	+5.3</a:t>
                      </a:r>
                    </a:p>
                  </a:txBody>
                  <a:tcPr/>
                </a:tc>
                <a:tc>
                  <a:txBody>
                    <a:bodyPr/>
                    <a:lstStyle/>
                    <a:p>
                      <a:r>
                        <a:rPr lang="en-US" sz="1050" dirty="0"/>
                        <a:t>Forciniti</a:t>
                      </a:r>
                    </a:p>
                  </a:txBody>
                  <a:tcPr/>
                </a:tc>
                <a:tc>
                  <a:txBody>
                    <a:bodyPr/>
                    <a:lstStyle/>
                    <a:p>
                      <a:pPr>
                        <a:tabLst>
                          <a:tab pos="401638" algn="dec"/>
                        </a:tabLst>
                      </a:pPr>
                      <a:r>
                        <a:rPr lang="en-US" sz="1050" dirty="0"/>
                        <a:t>	+1.0</a:t>
                      </a:r>
                    </a:p>
                  </a:txBody>
                  <a:tcPr/>
                </a:tc>
                <a:tc>
                  <a:txBody>
                    <a:bodyPr/>
                    <a:lstStyle/>
                    <a:p>
                      <a:r>
                        <a:rPr lang="en-US" sz="1050" dirty="0"/>
                        <a:t>Forciniti</a:t>
                      </a:r>
                    </a:p>
                  </a:txBody>
                  <a:tcPr/>
                </a:tc>
                <a:extLst>
                  <a:ext uri="{0D108BD9-81ED-4DB2-BD59-A6C34878D82A}">
                    <a16:rowId xmlns:a16="http://schemas.microsoft.com/office/drawing/2014/main" val="2589347400"/>
                  </a:ext>
                </a:extLst>
              </a:tr>
              <a:tr h="235886">
                <a:tc>
                  <a:txBody>
                    <a:bodyPr/>
                    <a:lstStyle/>
                    <a:p>
                      <a:r>
                        <a:rPr lang="en-US" sz="1050" dirty="0"/>
                        <a:t>Spec </a:t>
                      </a:r>
                      <a:r>
                        <a:rPr lang="en-US" sz="1050" dirty="0" err="1"/>
                        <a:t>Asst</a:t>
                      </a:r>
                      <a:r>
                        <a:rPr lang="en-US" sz="1050" baseline="30000" dirty="0" err="1"/>
                        <a:t>a,b</a:t>
                      </a:r>
                      <a:endParaRPr lang="en-US" sz="105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Drowne</a:t>
                      </a:r>
                      <a:endParaRPr lang="en-US" sz="1050" dirty="0"/>
                    </a:p>
                  </a:txBody>
                  <a:tcPr/>
                </a:tc>
                <a:tc>
                  <a:txBody>
                    <a:bodyPr/>
                    <a:lstStyle/>
                    <a:p>
                      <a:pPr>
                        <a:tabLst>
                          <a:tab pos="401638" algn="dec"/>
                        </a:tabLst>
                      </a:pPr>
                      <a:r>
                        <a:rPr lang="en-US" sz="1050" dirty="0"/>
                        <a:t>	-15.4</a:t>
                      </a:r>
                    </a:p>
                  </a:txBody>
                  <a:tcPr/>
                </a:tc>
                <a:tc>
                  <a:txBody>
                    <a:bodyPr/>
                    <a:lstStyle/>
                    <a:p>
                      <a:r>
                        <a:rPr lang="en-US" sz="1050" dirty="0" err="1"/>
                        <a:t>Drowne</a:t>
                      </a:r>
                      <a:endParaRPr lang="en-US" sz="1050" dirty="0"/>
                    </a:p>
                  </a:txBody>
                  <a:tcPr/>
                </a:tc>
                <a:tc>
                  <a:txBody>
                    <a:bodyPr/>
                    <a:lstStyle/>
                    <a:p>
                      <a:pPr>
                        <a:tabLst>
                          <a:tab pos="401638" algn="dec"/>
                        </a:tabLst>
                      </a:pPr>
                      <a:r>
                        <a:rPr lang="en-US" sz="1050" dirty="0"/>
                        <a:t>	+138</a:t>
                      </a:r>
                    </a:p>
                  </a:txBody>
                  <a:tcPr/>
                </a:tc>
                <a:tc>
                  <a:txBody>
                    <a:bodyPr/>
                    <a:lstStyle/>
                    <a:p>
                      <a:r>
                        <a:rPr lang="en-US" sz="1050" dirty="0"/>
                        <a:t>Stone</a:t>
                      </a:r>
                    </a:p>
                  </a:txBody>
                  <a:tcPr/>
                </a:tc>
                <a:tc>
                  <a:txBody>
                    <a:bodyPr/>
                    <a:lstStyle/>
                    <a:p>
                      <a:pPr>
                        <a:tabLst>
                          <a:tab pos="401638" algn="dec"/>
                        </a:tabLst>
                      </a:pPr>
                      <a:r>
                        <a:rPr lang="en-US" sz="1050" dirty="0"/>
                        <a:t>	+1.2</a:t>
                      </a:r>
                    </a:p>
                  </a:txBody>
                  <a:tcPr/>
                </a:tc>
                <a:tc>
                  <a:txBody>
                    <a:bodyPr/>
                    <a:lstStyle/>
                    <a:p>
                      <a:r>
                        <a:rPr lang="en-US" sz="1050" dirty="0"/>
                        <a:t>Stone</a:t>
                      </a:r>
                    </a:p>
                  </a:txBody>
                  <a:tcPr/>
                </a:tc>
                <a:extLst>
                  <a:ext uri="{0D108BD9-81ED-4DB2-BD59-A6C34878D82A}">
                    <a16:rowId xmlns:a16="http://schemas.microsoft.com/office/drawing/2014/main" val="1813689132"/>
                  </a:ext>
                </a:extLst>
              </a:tr>
              <a:tr h="235886">
                <a:tc>
                  <a:txBody>
                    <a:bodyPr/>
                    <a:lstStyle/>
                    <a:p>
                      <a:r>
                        <a:rPr lang="en-US" sz="1050" dirty="0"/>
                        <a:t>AP Ac </a:t>
                      </a:r>
                      <a:r>
                        <a:rPr lang="en-US" sz="1050" dirty="0" err="1"/>
                        <a:t>Op</a:t>
                      </a:r>
                      <a:r>
                        <a:rPr lang="en-US" sz="1050" baseline="30000" dirty="0" err="1"/>
                        <a:t>b</a:t>
                      </a:r>
                      <a:endParaRPr lang="en-US" sz="1050" baseline="30000" dirty="0"/>
                    </a:p>
                  </a:txBody>
                  <a:tcPr/>
                </a:tc>
                <a:tc>
                  <a:txBody>
                    <a:bodyPr/>
                    <a:lstStyle/>
                    <a:p>
                      <a:r>
                        <a:rPr lang="en-US" sz="1050" dirty="0"/>
                        <a:t>Raper</a:t>
                      </a:r>
                    </a:p>
                  </a:txBody>
                  <a:tcPr/>
                </a:tc>
                <a:tc>
                  <a:txBody>
                    <a:bodyPr/>
                    <a:lstStyle/>
                    <a:p>
                      <a:pPr>
                        <a:tabLst>
                          <a:tab pos="401638" algn="dec"/>
                        </a:tabLst>
                      </a:pPr>
                      <a:r>
                        <a:rPr lang="en-US" sz="1050" dirty="0"/>
                        <a:t>	+38</a:t>
                      </a:r>
                    </a:p>
                  </a:txBody>
                  <a:tcPr/>
                </a:tc>
                <a:tc>
                  <a:txBody>
                    <a:bodyPr/>
                    <a:lstStyle/>
                    <a:p>
                      <a:r>
                        <a:rPr lang="en-US" sz="1050" dirty="0"/>
                        <a:t>Raper</a:t>
                      </a:r>
                    </a:p>
                  </a:txBody>
                  <a:tcPr/>
                </a:tc>
                <a:tc>
                  <a:txBody>
                    <a:bodyPr/>
                    <a:lstStyle/>
                    <a:p>
                      <a:pPr>
                        <a:tabLst>
                          <a:tab pos="401638" algn="dec"/>
                        </a:tabLst>
                      </a:pPr>
                      <a:r>
                        <a:rPr lang="en-US" sz="1050" dirty="0"/>
                        <a:t>+100</a:t>
                      </a:r>
                    </a:p>
                  </a:txBody>
                  <a:tcPr/>
                </a:tc>
                <a:tc>
                  <a:txBody>
                    <a:bodyPr/>
                    <a:lstStyle/>
                    <a:p>
                      <a:endParaRPr lang="en-US" sz="1050" dirty="0"/>
                    </a:p>
                  </a:txBody>
                  <a:tcPr/>
                </a:tc>
                <a:tc>
                  <a:txBody>
                    <a:bodyPr/>
                    <a:lstStyle/>
                    <a:p>
                      <a:pPr>
                        <a:tabLst>
                          <a:tab pos="401638" algn="dec"/>
                        </a:tabLst>
                      </a:pPr>
                      <a:endParaRPr lang="en-US" sz="1050" dirty="0"/>
                    </a:p>
                  </a:txBody>
                  <a:tcPr/>
                </a:tc>
                <a:tc>
                  <a:txBody>
                    <a:bodyPr/>
                    <a:lstStyle/>
                    <a:p>
                      <a:endParaRPr lang="en-US" sz="1050" dirty="0"/>
                    </a:p>
                  </a:txBody>
                  <a:tcPr/>
                </a:tc>
                <a:extLst>
                  <a:ext uri="{0D108BD9-81ED-4DB2-BD59-A6C34878D82A}">
                    <a16:rowId xmlns:a16="http://schemas.microsoft.com/office/drawing/2014/main" val="3158773259"/>
                  </a:ext>
                </a:extLst>
              </a:tr>
              <a:tr h="259080">
                <a:tc>
                  <a:txBody>
                    <a:bodyPr/>
                    <a:lstStyle/>
                    <a:p>
                      <a:r>
                        <a:rPr lang="en-US" sz="1050" dirty="0"/>
                        <a:t>Ombuds</a:t>
                      </a:r>
                    </a:p>
                  </a:txBody>
                  <a:tcPr/>
                </a:tc>
                <a:tc>
                  <a:txBody>
                    <a:bodyPr/>
                    <a:lstStyle/>
                    <a:p>
                      <a:r>
                        <a:rPr lang="en-US" sz="1050" dirty="0" err="1"/>
                        <a:t>Sedigh</a:t>
                      </a:r>
                      <a:r>
                        <a:rPr lang="en-US" sz="1050" dirty="0"/>
                        <a:t> </a:t>
                      </a:r>
                      <a:r>
                        <a:rPr lang="en-US" sz="1050" dirty="0" err="1"/>
                        <a:t>Sarvestani</a:t>
                      </a:r>
                      <a:endParaRPr lang="en-US" sz="1050" dirty="0"/>
                    </a:p>
                  </a:txBody>
                  <a:tcPr/>
                </a:tc>
                <a:tc>
                  <a:txBody>
                    <a:bodyPr/>
                    <a:lstStyle/>
                    <a:p>
                      <a:pPr>
                        <a:tabLst>
                          <a:tab pos="401638" algn="dec"/>
                        </a:tabLst>
                      </a:pPr>
                      <a:r>
                        <a:rPr lang="en-US" sz="1050" dirty="0"/>
                        <a:t>	</a:t>
                      </a:r>
                      <a:r>
                        <a:rPr lang="en-US" sz="1050" baseline="0" dirty="0"/>
                        <a:t>+100</a:t>
                      </a:r>
                    </a:p>
                  </a:txBody>
                  <a:tcPr/>
                </a:tc>
                <a:tc>
                  <a:txBody>
                    <a:bodyPr/>
                    <a:lstStyle/>
                    <a:p>
                      <a:endParaRPr lang="en-US" sz="1050" dirty="0"/>
                    </a:p>
                  </a:txBody>
                  <a:tcPr/>
                </a:tc>
                <a:tc>
                  <a:txBody>
                    <a:bodyPr/>
                    <a:lstStyle/>
                    <a:p>
                      <a:pPr>
                        <a:tabLst>
                          <a:tab pos="401638" algn="dec"/>
                        </a:tabLst>
                      </a:pPr>
                      <a:endParaRPr lang="en-US" sz="1050" baseline="30000" dirty="0"/>
                    </a:p>
                  </a:txBody>
                  <a:tcPr/>
                </a:tc>
                <a:tc>
                  <a:txBody>
                    <a:bodyPr/>
                    <a:lstStyle/>
                    <a:p>
                      <a:endParaRPr lang="en-US" sz="1050" dirty="0"/>
                    </a:p>
                  </a:txBody>
                  <a:tcPr/>
                </a:tc>
                <a:tc>
                  <a:txBody>
                    <a:bodyPr/>
                    <a:lstStyle/>
                    <a:p>
                      <a:pPr>
                        <a:tabLst>
                          <a:tab pos="401638" algn="dec"/>
                        </a:tabLst>
                      </a:pPr>
                      <a:endParaRPr lang="en-US" sz="1050" baseline="30000" dirty="0"/>
                    </a:p>
                  </a:txBody>
                  <a:tcPr/>
                </a:tc>
                <a:tc>
                  <a:txBody>
                    <a:bodyPr/>
                    <a:lstStyle/>
                    <a:p>
                      <a:endParaRPr lang="en-US" sz="1050" dirty="0"/>
                    </a:p>
                  </a:txBody>
                  <a:tcPr/>
                </a:tc>
                <a:extLst>
                  <a:ext uri="{0D108BD9-81ED-4DB2-BD59-A6C34878D82A}">
                    <a16:rowId xmlns:a16="http://schemas.microsoft.com/office/drawing/2014/main" val="2087821708"/>
                  </a:ext>
                </a:extLst>
              </a:tr>
              <a:tr h="235886">
                <a:tc>
                  <a:txBody>
                    <a:bodyPr/>
                    <a:lstStyle/>
                    <a:p>
                      <a:r>
                        <a:rPr lang="en-US" sz="1050" dirty="0"/>
                        <a:t>SUM</a:t>
                      </a:r>
                    </a:p>
                  </a:txBody>
                  <a:tcPr/>
                </a:tc>
                <a:tc>
                  <a:txBody>
                    <a:bodyPr/>
                    <a:lstStyle/>
                    <a:p>
                      <a:r>
                        <a:rPr lang="en-US" sz="1050" dirty="0"/>
                        <a:t>$2,922,614</a:t>
                      </a:r>
                    </a:p>
                  </a:txBody>
                  <a:tcPr/>
                </a:tc>
                <a:tc>
                  <a:txBody>
                    <a:bodyPr/>
                    <a:lstStyle/>
                    <a:p>
                      <a:pPr>
                        <a:tabLst>
                          <a:tab pos="401638" algn="dec"/>
                        </a:tabLst>
                      </a:pPr>
                      <a:r>
                        <a:rPr lang="en-US" sz="1050" dirty="0"/>
                        <a:t>	+29.7</a:t>
                      </a:r>
                      <a:endParaRPr lang="en-US" sz="1050" baseline="30000" dirty="0"/>
                    </a:p>
                  </a:txBody>
                  <a:tcPr/>
                </a:tc>
                <a:tc>
                  <a:txBody>
                    <a:bodyPr/>
                    <a:lstStyle/>
                    <a:p>
                      <a:r>
                        <a:rPr lang="en-US" sz="1050" dirty="0"/>
                        <a:t>$2,253,819</a:t>
                      </a:r>
                    </a:p>
                  </a:txBody>
                  <a:tcPr/>
                </a:tc>
                <a:tc>
                  <a:txBody>
                    <a:bodyPr/>
                    <a:lstStyle/>
                    <a:p>
                      <a:pPr>
                        <a:tabLst>
                          <a:tab pos="401638" algn="dec"/>
                        </a:tabLst>
                      </a:pPr>
                      <a:r>
                        <a:rPr lang="en-US" sz="1050" dirty="0"/>
                        <a:t>	+0.16</a:t>
                      </a:r>
                      <a:endParaRPr lang="en-US" sz="1050" baseline="30000" dirty="0"/>
                    </a:p>
                  </a:txBody>
                  <a:tcPr/>
                </a:tc>
                <a:tc>
                  <a:txBody>
                    <a:bodyPr/>
                    <a:lstStyle/>
                    <a:p>
                      <a:r>
                        <a:rPr lang="en-US" sz="1050" dirty="0"/>
                        <a:t>$2,250,301</a:t>
                      </a:r>
                    </a:p>
                  </a:txBody>
                  <a:tcPr/>
                </a:tc>
                <a:tc>
                  <a:txBody>
                    <a:bodyPr/>
                    <a:lstStyle/>
                    <a:p>
                      <a:pPr>
                        <a:tabLst>
                          <a:tab pos="401638" algn="dec"/>
                        </a:tabLst>
                      </a:pPr>
                      <a:r>
                        <a:rPr lang="en-US" sz="1050" dirty="0"/>
                        <a:t>	+20.4</a:t>
                      </a:r>
                      <a:endParaRPr lang="en-US" sz="1050" baseline="30000" dirty="0"/>
                    </a:p>
                  </a:txBody>
                  <a:tcPr/>
                </a:tc>
                <a:tc>
                  <a:txBody>
                    <a:bodyPr/>
                    <a:lstStyle/>
                    <a:p>
                      <a:r>
                        <a:rPr lang="en-US" sz="1050" dirty="0"/>
                        <a:t>$1,869,750</a:t>
                      </a:r>
                    </a:p>
                  </a:txBody>
                  <a:tcPr/>
                </a:tc>
                <a:extLst>
                  <a:ext uri="{0D108BD9-81ED-4DB2-BD59-A6C34878D82A}">
                    <a16:rowId xmlns:a16="http://schemas.microsoft.com/office/drawing/2014/main" val="3169552934"/>
                  </a:ext>
                </a:extLst>
              </a:tr>
            </a:tbl>
          </a:graphicData>
        </a:graphic>
      </p:graphicFrame>
      <p:sp>
        <p:nvSpPr>
          <p:cNvPr id="2" name="Title 1">
            <a:extLst>
              <a:ext uri="{FF2B5EF4-FFF2-40B4-BE49-F238E27FC236}">
                <a16:creationId xmlns:a16="http://schemas.microsoft.com/office/drawing/2014/main" id="{2EDA5E64-6958-8A17-A707-B4CB809F111D}"/>
              </a:ext>
            </a:extLst>
          </p:cNvPr>
          <p:cNvSpPr>
            <a:spLocks noGrp="1"/>
          </p:cNvSpPr>
          <p:nvPr>
            <p:ph type="title"/>
          </p:nvPr>
        </p:nvSpPr>
        <p:spPr>
          <a:xfrm rot="16200000">
            <a:off x="-1529035" y="2094631"/>
            <a:ext cx="3776118" cy="718048"/>
          </a:xfrm>
        </p:spPr>
        <p:txBody>
          <a:bodyPr anchor="t">
            <a:normAutofit/>
          </a:bodyPr>
          <a:lstStyle/>
          <a:p>
            <a:pPr algn="ctr"/>
            <a:r>
              <a:rPr lang="en-US" sz="2800" dirty="0"/>
              <a:t>Provost positions</a:t>
            </a:r>
          </a:p>
        </p:txBody>
      </p:sp>
      <p:sp>
        <p:nvSpPr>
          <p:cNvPr id="4" name="Footer Placeholder 3">
            <a:extLst>
              <a:ext uri="{FF2B5EF4-FFF2-40B4-BE49-F238E27FC236}">
                <a16:creationId xmlns:a16="http://schemas.microsoft.com/office/drawing/2014/main" id="{C26CCA72-3C0F-5BE3-207A-E51BF17DE331}"/>
              </a:ext>
            </a:extLst>
          </p:cNvPr>
          <p:cNvSpPr>
            <a:spLocks noGrp="1"/>
          </p:cNvSpPr>
          <p:nvPr>
            <p:ph type="ftr" sz="quarter" idx="11"/>
          </p:nvPr>
        </p:nvSpPr>
        <p:spPr/>
        <p:txBody>
          <a:bodyPr anchor="ctr">
            <a:normAutofit fontScale="25000" lnSpcReduction="20000"/>
          </a:bodyPr>
          <a:lstStyle/>
          <a:p>
            <a:pPr>
              <a:spcAft>
                <a:spcPts val="600"/>
              </a:spcAft>
            </a:pPr>
            <a:r>
              <a:rPr lang="en-US"/>
              <a:t>Missouri University of Science and Technology</a:t>
            </a:r>
          </a:p>
        </p:txBody>
      </p:sp>
      <p:sp>
        <p:nvSpPr>
          <p:cNvPr id="34" name="Oval 33">
            <a:extLst>
              <a:ext uri="{FF2B5EF4-FFF2-40B4-BE49-F238E27FC236}">
                <a16:creationId xmlns:a16="http://schemas.microsoft.com/office/drawing/2014/main" id="{8AF67E7C-8B7C-63FE-79DF-1322AD01EA9E}"/>
              </a:ext>
            </a:extLst>
          </p:cNvPr>
          <p:cNvSpPr/>
          <p:nvPr/>
        </p:nvSpPr>
        <p:spPr>
          <a:xfrm>
            <a:off x="2229249" y="-7620"/>
            <a:ext cx="594223" cy="2732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83A1E1F-46B8-ADF7-3E4A-2CF5EABB2FC3}"/>
              </a:ext>
            </a:extLst>
          </p:cNvPr>
          <p:cNvSpPr/>
          <p:nvPr/>
        </p:nvSpPr>
        <p:spPr>
          <a:xfrm>
            <a:off x="2968208" y="990513"/>
            <a:ext cx="594223" cy="273246"/>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D14A882-EB5D-1E9A-5819-C0F2A83BF309}"/>
              </a:ext>
            </a:extLst>
          </p:cNvPr>
          <p:cNvSpPr/>
          <p:nvPr/>
        </p:nvSpPr>
        <p:spPr>
          <a:xfrm>
            <a:off x="2968212" y="1491936"/>
            <a:ext cx="594223" cy="27324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669BBE4-9982-4F35-35BF-A724E9B78D63}"/>
              </a:ext>
            </a:extLst>
          </p:cNvPr>
          <p:cNvSpPr/>
          <p:nvPr/>
        </p:nvSpPr>
        <p:spPr>
          <a:xfrm>
            <a:off x="2968211" y="1758767"/>
            <a:ext cx="594223" cy="27324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BC9C754-5ACD-1C40-A27A-4C796225D2F3}"/>
              </a:ext>
            </a:extLst>
          </p:cNvPr>
          <p:cNvSpPr/>
          <p:nvPr/>
        </p:nvSpPr>
        <p:spPr>
          <a:xfrm>
            <a:off x="2968212" y="2486725"/>
            <a:ext cx="594223" cy="27324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25B0DA3-23C2-2B59-2D43-2BE299347CC8}"/>
              </a:ext>
            </a:extLst>
          </p:cNvPr>
          <p:cNvSpPr/>
          <p:nvPr/>
        </p:nvSpPr>
        <p:spPr>
          <a:xfrm>
            <a:off x="2984069" y="4270946"/>
            <a:ext cx="594223" cy="2732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81A034C-8720-8685-3091-5C1D055D6606}"/>
              </a:ext>
            </a:extLst>
          </p:cNvPr>
          <p:cNvSpPr/>
          <p:nvPr/>
        </p:nvSpPr>
        <p:spPr>
          <a:xfrm>
            <a:off x="2968210" y="3261170"/>
            <a:ext cx="594223" cy="27324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FA3DCB8-64C1-2B66-56A5-5127EE126794}"/>
              </a:ext>
            </a:extLst>
          </p:cNvPr>
          <p:cNvSpPr/>
          <p:nvPr/>
        </p:nvSpPr>
        <p:spPr>
          <a:xfrm>
            <a:off x="2968209" y="4517522"/>
            <a:ext cx="594223" cy="27324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E7931F1-E8ED-EA6B-BE57-C8246462DD42}"/>
              </a:ext>
            </a:extLst>
          </p:cNvPr>
          <p:cNvSpPr/>
          <p:nvPr/>
        </p:nvSpPr>
        <p:spPr>
          <a:xfrm>
            <a:off x="2984069" y="4753106"/>
            <a:ext cx="594223" cy="2732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C33090-E50B-BECA-68D5-AD5854CFC6B6}"/>
              </a:ext>
            </a:extLst>
          </p:cNvPr>
          <p:cNvSpPr/>
          <p:nvPr/>
        </p:nvSpPr>
        <p:spPr>
          <a:xfrm>
            <a:off x="2968212" y="508353"/>
            <a:ext cx="594223" cy="27324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2000"/>
                            </p:stCondLst>
                            <p:childTnLst>
                              <p:par>
                                <p:cTn id="22" presetID="10" presetClass="entr" presetSubtype="0" fill="hold" grpId="0" nodeType="afterEffect">
                                  <p:stCondLst>
                                    <p:cond delay="25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2750"/>
                            </p:stCondLst>
                            <p:childTnLst>
                              <p:par>
                                <p:cTn id="26" presetID="10" presetClass="entr" presetSubtype="0" fill="hold" grpId="0" nodeType="afterEffect">
                                  <p:stCondLst>
                                    <p:cond delay="25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3500"/>
                            </p:stCondLst>
                            <p:childTnLst>
                              <p:par>
                                <p:cTn id="30" presetID="10" presetClass="entr" presetSubtype="0" fill="hold" grpId="0" nodeType="afterEffect">
                                  <p:stCondLst>
                                    <p:cond delay="2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33" grpId="0" animBg="1"/>
      <p:bldP spid="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420F-39A3-7EAE-67D7-D5B0C953D6A8}"/>
              </a:ext>
            </a:extLst>
          </p:cNvPr>
          <p:cNvSpPr>
            <a:spLocks noGrp="1"/>
          </p:cNvSpPr>
          <p:nvPr>
            <p:ph type="title"/>
          </p:nvPr>
        </p:nvSpPr>
        <p:spPr/>
        <p:txBody>
          <a:bodyPr/>
          <a:lstStyle/>
          <a:p>
            <a:r>
              <a:rPr lang="en-US" dirty="0"/>
              <a:t>Faculty*</a:t>
            </a:r>
          </a:p>
        </p:txBody>
      </p:sp>
      <p:sp>
        <p:nvSpPr>
          <p:cNvPr id="3" name="Content Placeholder 2">
            <a:extLst>
              <a:ext uri="{FF2B5EF4-FFF2-40B4-BE49-F238E27FC236}">
                <a16:creationId xmlns:a16="http://schemas.microsoft.com/office/drawing/2014/main" id="{DA3CD286-E101-67C0-D404-A7423732D49C}"/>
              </a:ext>
            </a:extLst>
          </p:cNvPr>
          <p:cNvSpPr>
            <a:spLocks noGrp="1"/>
          </p:cNvSpPr>
          <p:nvPr>
            <p:ph idx="1"/>
          </p:nvPr>
        </p:nvSpPr>
        <p:spPr/>
        <p:txBody>
          <a:bodyPr>
            <a:normAutofit fontScale="92500" lnSpcReduction="10000"/>
          </a:bodyPr>
          <a:lstStyle/>
          <a:p>
            <a:pPr marL="7937" lvl="1" indent="0">
              <a:spcBef>
                <a:spcPts val="0"/>
              </a:spcBef>
              <a:spcAft>
                <a:spcPts val="0"/>
              </a:spcAft>
              <a:buNone/>
            </a:pPr>
            <a:r>
              <a:rPr lang="en-US" sz="1050" dirty="0"/>
              <a:t>AY 2023-2024</a:t>
            </a:r>
          </a:p>
          <a:p>
            <a:pPr lvl="1">
              <a:spcBef>
                <a:spcPts val="0"/>
              </a:spcBef>
              <a:spcAft>
                <a:spcPts val="0"/>
              </a:spcAft>
            </a:pPr>
            <a:r>
              <a:rPr lang="en-US" sz="1050" dirty="0"/>
              <a:t>Most dept’s had two raise groupings</a:t>
            </a:r>
          </a:p>
          <a:p>
            <a:pPr lvl="2">
              <a:spcBef>
                <a:spcPts val="0"/>
              </a:spcBef>
              <a:spcAft>
                <a:spcPts val="0"/>
              </a:spcAft>
            </a:pPr>
            <a:r>
              <a:rPr lang="en-US" sz="1050" dirty="0"/>
              <a:t>2-4%, 	6-10% (merit, etc.): GGPE, MSE, Math</a:t>
            </a:r>
          </a:p>
          <a:p>
            <a:pPr lvl="2">
              <a:spcBef>
                <a:spcPts val="0"/>
              </a:spcBef>
              <a:spcAft>
                <a:spcPts val="0"/>
              </a:spcAft>
            </a:pPr>
            <a:r>
              <a:rPr lang="en-US" sz="1050" dirty="0"/>
              <a:t>2-3, 	5-10+: EMSE, MNE, BIT, Econ</a:t>
            </a:r>
          </a:p>
          <a:p>
            <a:pPr lvl="2">
              <a:spcBef>
                <a:spcPts val="0"/>
              </a:spcBef>
              <a:spcAft>
                <a:spcPts val="0"/>
              </a:spcAft>
            </a:pPr>
            <a:r>
              <a:rPr lang="en-US" sz="1050" dirty="0"/>
              <a:t>1-4, 	5-10+: ECE, CArE, NERS</a:t>
            </a:r>
          </a:p>
          <a:p>
            <a:pPr lvl="2">
              <a:spcBef>
                <a:spcPts val="0"/>
              </a:spcBef>
              <a:spcAft>
                <a:spcPts val="0"/>
              </a:spcAft>
            </a:pPr>
            <a:r>
              <a:rPr lang="en-US" sz="1050" dirty="0"/>
              <a:t>1-3, 	5-10: ChE, CS</a:t>
            </a:r>
          </a:p>
          <a:p>
            <a:pPr lvl="2">
              <a:spcBef>
                <a:spcPts val="0"/>
              </a:spcBef>
              <a:spcAft>
                <a:spcPts val="0"/>
              </a:spcAft>
            </a:pPr>
            <a:r>
              <a:rPr lang="en-US" sz="1050" dirty="0"/>
              <a:t>0-3, 	4-8: MAE</a:t>
            </a:r>
          </a:p>
          <a:p>
            <a:pPr lvl="2">
              <a:spcBef>
                <a:spcPts val="0"/>
              </a:spcBef>
              <a:spcAft>
                <a:spcPts val="0"/>
              </a:spcAft>
            </a:pPr>
            <a:r>
              <a:rPr lang="en-US" sz="1050" dirty="0"/>
              <a:t>3-4.2, 	5-15: Bio Sci, Psych</a:t>
            </a:r>
          </a:p>
          <a:p>
            <a:pPr lvl="2">
              <a:spcBef>
                <a:spcPts val="0"/>
              </a:spcBef>
              <a:spcAft>
                <a:spcPts val="0"/>
              </a:spcAft>
            </a:pPr>
            <a:r>
              <a:rPr lang="en-US" sz="1050" dirty="0"/>
              <a:t>3, 	5-10+: Chem</a:t>
            </a:r>
          </a:p>
          <a:p>
            <a:pPr lvl="2">
              <a:spcBef>
                <a:spcPts val="0"/>
              </a:spcBef>
              <a:spcAft>
                <a:spcPts val="0"/>
              </a:spcAft>
            </a:pPr>
            <a:r>
              <a:rPr lang="en-US" sz="1050" dirty="0"/>
              <a:t>2, 3-5, 	6+ ETC but equity dominated</a:t>
            </a:r>
          </a:p>
          <a:p>
            <a:pPr lvl="1">
              <a:spcBef>
                <a:spcPts val="0"/>
              </a:spcBef>
              <a:spcAft>
                <a:spcPts val="0"/>
              </a:spcAft>
            </a:pPr>
            <a:r>
              <a:rPr lang="en-US" sz="1050" dirty="0"/>
              <a:t>No grouping discerned:  ALP, Psych, Physics, TEC</a:t>
            </a:r>
          </a:p>
          <a:p>
            <a:pPr lvl="1">
              <a:spcBef>
                <a:spcPts val="0"/>
              </a:spcBef>
              <a:spcAft>
                <a:spcPts val="0"/>
              </a:spcAft>
            </a:pPr>
            <a:r>
              <a:rPr lang="en-US" sz="1050" dirty="0"/>
              <a:t>Faculty range wide (charts about to happen)</a:t>
            </a:r>
          </a:p>
          <a:p>
            <a:pPr marL="7937" lvl="1" indent="0">
              <a:spcBef>
                <a:spcPts val="0"/>
              </a:spcBef>
              <a:spcAft>
                <a:spcPts val="0"/>
              </a:spcAft>
              <a:buNone/>
            </a:pPr>
            <a:endParaRPr lang="en-US" sz="1050" dirty="0"/>
          </a:p>
          <a:p>
            <a:pPr marL="7937" lvl="1" indent="0">
              <a:spcBef>
                <a:spcPts val="0"/>
              </a:spcBef>
              <a:spcAft>
                <a:spcPts val="0"/>
              </a:spcAft>
              <a:buNone/>
            </a:pPr>
            <a:r>
              <a:rPr lang="en-US" sz="1050" dirty="0"/>
              <a:t>AY 2022-2023</a:t>
            </a:r>
          </a:p>
          <a:p>
            <a:pPr lvl="1">
              <a:spcBef>
                <a:spcPts val="0"/>
              </a:spcBef>
              <a:spcAft>
                <a:spcPts val="0"/>
              </a:spcAft>
            </a:pPr>
            <a:r>
              <a:rPr lang="en-US" sz="1050" dirty="0"/>
              <a:t>Most dept’s had two raise groupings = 2-4 %, 6-10% (merit, etc.): ECE, EMSE, MSE, MNE, NERdS, TEC, Math</a:t>
            </a:r>
          </a:p>
          <a:p>
            <a:pPr lvl="1">
              <a:spcBef>
                <a:spcPts val="0"/>
              </a:spcBef>
              <a:spcAft>
                <a:spcPts val="0"/>
              </a:spcAft>
            </a:pPr>
            <a:r>
              <a:rPr lang="en-US" sz="1050" dirty="0"/>
              <a:t>Or lower ~0-3%, 5-10%: ChE, CArE, CS, GGPE, Physics, Hist, ETC</a:t>
            </a:r>
          </a:p>
          <a:p>
            <a:pPr lvl="1">
              <a:spcBef>
                <a:spcPts val="0"/>
              </a:spcBef>
              <a:spcAft>
                <a:spcPts val="0"/>
              </a:spcAft>
            </a:pPr>
            <a:r>
              <a:rPr lang="en-US" sz="1050" dirty="0"/>
              <a:t>No grouping discerned:  MAE, Psych, Bio Sci</a:t>
            </a:r>
          </a:p>
          <a:p>
            <a:pPr lvl="1">
              <a:spcBef>
                <a:spcPts val="0"/>
              </a:spcBef>
              <a:spcAft>
                <a:spcPts val="0"/>
              </a:spcAft>
            </a:pPr>
            <a:r>
              <a:rPr lang="en-US" sz="1050" dirty="0"/>
              <a:t>3.0%, 7-10%: Chem, BIT, ALP</a:t>
            </a:r>
          </a:p>
          <a:p>
            <a:pPr marL="7937" lvl="1" indent="0">
              <a:spcBef>
                <a:spcPts val="0"/>
              </a:spcBef>
              <a:spcAft>
                <a:spcPts val="0"/>
              </a:spcAft>
              <a:buNone/>
            </a:pPr>
            <a:endParaRPr lang="en-US" sz="1050" dirty="0"/>
          </a:p>
          <a:p>
            <a:pPr marL="7937" lvl="1" indent="0">
              <a:spcBef>
                <a:spcPts val="0"/>
              </a:spcBef>
              <a:spcAft>
                <a:spcPts val="0"/>
              </a:spcAft>
              <a:buNone/>
            </a:pPr>
            <a:r>
              <a:rPr lang="en-US" sz="1050" dirty="0"/>
              <a:t>AY 2021-2022</a:t>
            </a:r>
          </a:p>
          <a:p>
            <a:pPr lvl="1">
              <a:spcBef>
                <a:spcPts val="0"/>
              </a:spcBef>
              <a:spcAft>
                <a:spcPts val="0"/>
              </a:spcAft>
            </a:pPr>
            <a:r>
              <a:rPr lang="en-US" sz="1050" dirty="0" err="1"/>
              <a:t>Dep’ts</a:t>
            </a:r>
            <a:r>
              <a:rPr lang="en-US" sz="1050" dirty="0"/>
              <a:t> varied, 1.13 – 5.74% raise, two groupings = 2.0-2.6 % and 3.3-3.5%</a:t>
            </a:r>
          </a:p>
        </p:txBody>
      </p:sp>
      <p:sp>
        <p:nvSpPr>
          <p:cNvPr id="4" name="Footer Placeholder 3">
            <a:extLst>
              <a:ext uri="{FF2B5EF4-FFF2-40B4-BE49-F238E27FC236}">
                <a16:creationId xmlns:a16="http://schemas.microsoft.com/office/drawing/2014/main" id="{D8E02E79-F549-73A8-9348-BBF035A49D74}"/>
              </a:ext>
            </a:extLst>
          </p:cNvPr>
          <p:cNvSpPr>
            <a:spLocks noGrp="1"/>
          </p:cNvSpPr>
          <p:nvPr>
            <p:ph type="ftr" sz="quarter" idx="3"/>
          </p:nvPr>
        </p:nvSpPr>
        <p:spPr/>
        <p:txBody>
          <a:bodyPr/>
          <a:lstStyle/>
          <a:p>
            <a:r>
              <a:rPr lang="en-US"/>
              <a:t>Missouri University of Science and Technology</a:t>
            </a:r>
            <a:endParaRPr lang="en-US" dirty="0"/>
          </a:p>
        </p:txBody>
      </p:sp>
      <p:sp>
        <p:nvSpPr>
          <p:cNvPr id="5" name="Subtitle 4">
            <a:extLst>
              <a:ext uri="{FF2B5EF4-FFF2-40B4-BE49-F238E27FC236}">
                <a16:creationId xmlns:a16="http://schemas.microsoft.com/office/drawing/2014/main" id="{458D540D-612B-5CB6-8730-E7D2D0A5C896}"/>
              </a:ext>
            </a:extLst>
          </p:cNvPr>
          <p:cNvSpPr>
            <a:spLocks noGrp="1"/>
          </p:cNvSpPr>
          <p:nvPr>
            <p:ph type="subTitle" idx="13"/>
          </p:nvPr>
        </p:nvSpPr>
        <p:spPr/>
        <p:txBody>
          <a:bodyPr/>
          <a:lstStyle/>
          <a:p>
            <a:r>
              <a:rPr lang="en-US" sz="1600" dirty="0"/>
              <a:t>*not including Lecturers, Research NTT, Chancellor’s profs, or most administrators</a:t>
            </a:r>
          </a:p>
        </p:txBody>
      </p:sp>
      <p:sp>
        <p:nvSpPr>
          <p:cNvPr id="6" name="TextBox 5">
            <a:extLst>
              <a:ext uri="{FF2B5EF4-FFF2-40B4-BE49-F238E27FC236}">
                <a16:creationId xmlns:a16="http://schemas.microsoft.com/office/drawing/2014/main" id="{B42F6E0E-1FBF-71FD-5642-F3C2C030FA4D}"/>
              </a:ext>
            </a:extLst>
          </p:cNvPr>
          <p:cNvSpPr txBox="1"/>
          <p:nvPr/>
        </p:nvSpPr>
        <p:spPr>
          <a:xfrm>
            <a:off x="4301981" y="1305179"/>
            <a:ext cx="4645824" cy="769441"/>
          </a:xfrm>
          <a:prstGeom prst="rect">
            <a:avLst/>
          </a:prstGeom>
          <a:noFill/>
          <a:ln>
            <a:solidFill>
              <a:srgbClr val="FF0000"/>
            </a:solidFill>
          </a:ln>
        </p:spPr>
        <p:txBody>
          <a:bodyPr wrap="none" rtlCol="0">
            <a:spAutoFit/>
          </a:bodyPr>
          <a:lstStyle/>
          <a:p>
            <a:r>
              <a:rPr lang="en-US" sz="1100" dirty="0">
                <a:solidFill>
                  <a:srgbClr val="FF0000"/>
                </a:solidFill>
              </a:rPr>
              <a:t>Arithmetic of 3 + 1%, if six faculty each $100/yr, $24 raise pool (18 + 6):</a:t>
            </a:r>
          </a:p>
          <a:p>
            <a:pPr marL="285750" indent="-285750">
              <a:buFont typeface="Arial" panose="020B0604020202020204" pitchFamily="34" charset="0"/>
              <a:buChar char="•"/>
            </a:pPr>
            <a:r>
              <a:rPr lang="en-US" sz="1100" dirty="0">
                <a:solidFill>
                  <a:srgbClr val="FF0000"/>
                </a:solidFill>
              </a:rPr>
              <a:t>a, b, c, d get $2, $2.5, $3, $3.5 (= $11)</a:t>
            </a:r>
          </a:p>
          <a:p>
            <a:pPr marL="285750" indent="-285750">
              <a:buFont typeface="Arial" panose="020B0604020202020204" pitchFamily="34" charset="0"/>
              <a:buChar char="•"/>
            </a:pPr>
            <a:r>
              <a:rPr lang="en-US" sz="1100" dirty="0">
                <a:solidFill>
                  <a:srgbClr val="FF0000"/>
                </a:solidFill>
              </a:rPr>
              <a:t>e gets $6 = 3.5 + 2.5</a:t>
            </a:r>
          </a:p>
          <a:p>
            <a:pPr marL="285750" indent="-285750">
              <a:buFont typeface="Arial" panose="020B0604020202020204" pitchFamily="34" charset="0"/>
              <a:buChar char="•"/>
            </a:pPr>
            <a:r>
              <a:rPr lang="en-US" sz="1100" dirty="0">
                <a:solidFill>
                  <a:srgbClr val="FF0000"/>
                </a:solidFill>
              </a:rPr>
              <a:t>f gets $7 = 3.5 + 3.5</a:t>
            </a:r>
          </a:p>
        </p:txBody>
      </p:sp>
    </p:spTree>
    <p:extLst>
      <p:ext uri="{BB962C8B-B14F-4D97-AF65-F5344CB8AC3E}">
        <p14:creationId xmlns:p14="http://schemas.microsoft.com/office/powerpoint/2010/main" val="103463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II. Approval of Minutes</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KC. Dolan, President</a:t>
            </a:r>
          </a:p>
          <a:p>
            <a:r>
              <a:rPr lang="en-US" dirty="0"/>
              <a:t>June 1, 2023</a:t>
            </a:r>
          </a:p>
        </p:txBody>
      </p:sp>
    </p:spTree>
    <p:extLst>
      <p:ext uri="{BB962C8B-B14F-4D97-AF65-F5344CB8AC3E}">
        <p14:creationId xmlns:p14="http://schemas.microsoft.com/office/powerpoint/2010/main" val="2443770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6F950A-81E9-4E96-A98F-575FC9AAA5A2}"/>
              </a:ext>
            </a:extLst>
          </p:cNvPr>
          <p:cNvPicPr>
            <a:picLocks noChangeAspect="1"/>
          </p:cNvPicPr>
          <p:nvPr/>
        </p:nvPicPr>
        <p:blipFill>
          <a:blip r:embed="rId2"/>
          <a:stretch>
            <a:fillRect/>
          </a:stretch>
        </p:blipFill>
        <p:spPr>
          <a:xfrm>
            <a:off x="763650" y="2233254"/>
            <a:ext cx="7036807" cy="2900897"/>
          </a:xfrm>
          <a:prstGeom prst="rect">
            <a:avLst/>
          </a:prstGeom>
        </p:spPr>
      </p:pic>
      <p:pic>
        <p:nvPicPr>
          <p:cNvPr id="9" name="Picture 8">
            <a:extLst>
              <a:ext uri="{FF2B5EF4-FFF2-40B4-BE49-F238E27FC236}">
                <a16:creationId xmlns:a16="http://schemas.microsoft.com/office/drawing/2014/main" id="{B3FFD016-086E-4627-8030-20369BE18D49}"/>
              </a:ext>
            </a:extLst>
          </p:cNvPr>
          <p:cNvPicPr>
            <a:picLocks noChangeAspect="1"/>
          </p:cNvPicPr>
          <p:nvPr/>
        </p:nvPicPr>
        <p:blipFill rotWithShape="1">
          <a:blip r:embed="rId3">
            <a:clrChange>
              <a:clrFrom>
                <a:srgbClr val="FFFFFF"/>
              </a:clrFrom>
              <a:clrTo>
                <a:srgbClr val="FFFFFF">
                  <a:alpha val="0"/>
                </a:srgbClr>
              </a:clrTo>
            </a:clrChange>
          </a:blip>
          <a:srcRect b="20083"/>
          <a:stretch/>
        </p:blipFill>
        <p:spPr>
          <a:xfrm>
            <a:off x="794824" y="9350"/>
            <a:ext cx="6996466" cy="2262020"/>
          </a:xfrm>
          <a:prstGeom prst="rect">
            <a:avLst/>
          </a:prstGeom>
        </p:spPr>
      </p:pic>
      <p:sp>
        <p:nvSpPr>
          <p:cNvPr id="2" name="TextBox 1">
            <a:extLst>
              <a:ext uri="{FF2B5EF4-FFF2-40B4-BE49-F238E27FC236}">
                <a16:creationId xmlns:a16="http://schemas.microsoft.com/office/drawing/2014/main" id="{7F14AC17-0E6A-BCFF-E1EB-24CE5FA8130E}"/>
              </a:ext>
            </a:extLst>
          </p:cNvPr>
          <p:cNvSpPr txBox="1"/>
          <p:nvPr/>
        </p:nvSpPr>
        <p:spPr>
          <a:xfrm>
            <a:off x="117475" y="152400"/>
            <a:ext cx="724878" cy="248209"/>
          </a:xfrm>
          <a:prstGeom prst="rect">
            <a:avLst/>
          </a:prstGeom>
          <a:noFill/>
        </p:spPr>
        <p:txBody>
          <a:bodyPr wrap="none" rtlCol="0">
            <a:spAutoFit/>
          </a:bodyPr>
          <a:lstStyle/>
          <a:p>
            <a:r>
              <a:rPr lang="en-US" sz="1013" dirty="0"/>
              <a:t>AY 21-22</a:t>
            </a:r>
          </a:p>
        </p:txBody>
      </p:sp>
    </p:spTree>
    <p:extLst>
      <p:ext uri="{BB962C8B-B14F-4D97-AF65-F5344CB8AC3E}">
        <p14:creationId xmlns:p14="http://schemas.microsoft.com/office/powerpoint/2010/main" val="40262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37E-6 L 0.00104 -0.44537 " pathEditMode="relative" rAng="0" ptsTypes="AA">
                                      <p:cBhvr>
                                        <p:cTn id="6" dur="2000" fill="hold"/>
                                        <p:tgtEl>
                                          <p:spTgt spid="20"/>
                                        </p:tgtEl>
                                        <p:attrNameLst>
                                          <p:attrName>ppt_x</p:attrName>
                                          <p:attrName>ppt_y</p:attrName>
                                        </p:attrNameLst>
                                      </p:cBhvr>
                                      <p:rCtr x="52" y="-2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A139E95-6C19-427F-8F9C-44F2620D128D}"/>
              </a:ext>
            </a:extLst>
          </p:cNvPr>
          <p:cNvSpPr txBox="1"/>
          <p:nvPr/>
        </p:nvSpPr>
        <p:spPr>
          <a:xfrm>
            <a:off x="1166361" y="4727265"/>
            <a:ext cx="1273105" cy="248209"/>
          </a:xfrm>
          <a:prstGeom prst="rect">
            <a:avLst/>
          </a:prstGeom>
          <a:noFill/>
        </p:spPr>
        <p:txBody>
          <a:bodyPr wrap="none" rtlCol="0">
            <a:spAutoFit/>
          </a:bodyPr>
          <a:lstStyle/>
          <a:p>
            <a:r>
              <a:rPr lang="en-US" sz="1013" dirty="0">
                <a:solidFill>
                  <a:srgbClr val="FF0000"/>
                </a:solidFill>
              </a:rPr>
              <a:t>* Change in person</a:t>
            </a:r>
          </a:p>
        </p:txBody>
      </p:sp>
      <p:pic>
        <p:nvPicPr>
          <p:cNvPr id="24" name="Picture 23">
            <a:extLst>
              <a:ext uri="{FF2B5EF4-FFF2-40B4-BE49-F238E27FC236}">
                <a16:creationId xmlns:a16="http://schemas.microsoft.com/office/drawing/2014/main" id="{9F087E5E-4E05-0355-615E-866EEF80E7C0}"/>
              </a:ext>
            </a:extLst>
          </p:cNvPr>
          <p:cNvPicPr>
            <a:picLocks noChangeAspect="1"/>
          </p:cNvPicPr>
          <p:nvPr/>
        </p:nvPicPr>
        <p:blipFill>
          <a:blip r:embed="rId2"/>
          <a:stretch>
            <a:fillRect/>
          </a:stretch>
        </p:blipFill>
        <p:spPr>
          <a:xfrm>
            <a:off x="734500" y="11413"/>
            <a:ext cx="6823187" cy="2760362"/>
          </a:xfrm>
          <a:prstGeom prst="rect">
            <a:avLst/>
          </a:prstGeom>
        </p:spPr>
      </p:pic>
      <p:sp>
        <p:nvSpPr>
          <p:cNvPr id="25" name="Right Brace 24">
            <a:extLst>
              <a:ext uri="{FF2B5EF4-FFF2-40B4-BE49-F238E27FC236}">
                <a16:creationId xmlns:a16="http://schemas.microsoft.com/office/drawing/2014/main" id="{AD1C8DCB-D3B8-BE5D-13EC-150A74E9154D}"/>
              </a:ext>
            </a:extLst>
          </p:cNvPr>
          <p:cNvSpPr/>
          <p:nvPr/>
        </p:nvSpPr>
        <p:spPr>
          <a:xfrm rot="5400000" flipV="1">
            <a:off x="1218938" y="1688842"/>
            <a:ext cx="124073" cy="47335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26" name="TextBox 25">
            <a:extLst>
              <a:ext uri="{FF2B5EF4-FFF2-40B4-BE49-F238E27FC236}">
                <a16:creationId xmlns:a16="http://schemas.microsoft.com/office/drawing/2014/main" id="{603EA374-FF9C-DFE4-781F-6445C1F75D1D}"/>
              </a:ext>
            </a:extLst>
          </p:cNvPr>
          <p:cNvSpPr txBox="1"/>
          <p:nvPr/>
        </p:nvSpPr>
        <p:spPr>
          <a:xfrm>
            <a:off x="965511" y="1929243"/>
            <a:ext cx="2266967" cy="415498"/>
          </a:xfrm>
          <a:prstGeom prst="rect">
            <a:avLst/>
          </a:prstGeom>
          <a:noFill/>
        </p:spPr>
        <p:txBody>
          <a:bodyPr wrap="none" rtlCol="0">
            <a:spAutoFit/>
          </a:bodyPr>
          <a:lstStyle/>
          <a:p>
            <a:r>
              <a:rPr lang="en-US" sz="1050" dirty="0">
                <a:solidFill>
                  <a:srgbClr val="FF0000"/>
                </a:solidFill>
              </a:rPr>
              <a:t>&gt;15% are counteroffers and admin</a:t>
            </a:r>
          </a:p>
          <a:p>
            <a:r>
              <a:rPr lang="en-US" sz="1050" dirty="0">
                <a:solidFill>
                  <a:srgbClr val="FF0000"/>
                </a:solidFill>
              </a:rPr>
              <a:t>(except one person)</a:t>
            </a:r>
          </a:p>
        </p:txBody>
      </p:sp>
      <p:sp>
        <p:nvSpPr>
          <p:cNvPr id="9" name="TextBox 8">
            <a:extLst>
              <a:ext uri="{FF2B5EF4-FFF2-40B4-BE49-F238E27FC236}">
                <a16:creationId xmlns:a16="http://schemas.microsoft.com/office/drawing/2014/main" id="{F020086E-4E33-DD1A-6417-D1BFDC1BA969}"/>
              </a:ext>
            </a:extLst>
          </p:cNvPr>
          <p:cNvSpPr txBox="1"/>
          <p:nvPr/>
        </p:nvSpPr>
        <p:spPr>
          <a:xfrm>
            <a:off x="3236640" y="218421"/>
            <a:ext cx="1468672" cy="248209"/>
          </a:xfrm>
          <a:prstGeom prst="rect">
            <a:avLst/>
          </a:prstGeom>
          <a:noFill/>
        </p:spPr>
        <p:txBody>
          <a:bodyPr wrap="none" rtlCol="0">
            <a:spAutoFit/>
          </a:bodyPr>
          <a:lstStyle/>
          <a:p>
            <a:r>
              <a:rPr lang="en-US" sz="1013" dirty="0"/>
              <a:t>Each bar is one person</a:t>
            </a:r>
          </a:p>
        </p:txBody>
      </p:sp>
      <p:sp>
        <p:nvSpPr>
          <p:cNvPr id="14" name="TextBox 13">
            <a:extLst>
              <a:ext uri="{FF2B5EF4-FFF2-40B4-BE49-F238E27FC236}">
                <a16:creationId xmlns:a16="http://schemas.microsoft.com/office/drawing/2014/main" id="{BD32A1A0-5E8B-D61B-5BC2-39DFD852EB93}"/>
              </a:ext>
            </a:extLst>
          </p:cNvPr>
          <p:cNvSpPr txBox="1"/>
          <p:nvPr/>
        </p:nvSpPr>
        <p:spPr>
          <a:xfrm>
            <a:off x="117475" y="152400"/>
            <a:ext cx="782587" cy="404085"/>
          </a:xfrm>
          <a:prstGeom prst="rect">
            <a:avLst/>
          </a:prstGeom>
          <a:noFill/>
        </p:spPr>
        <p:txBody>
          <a:bodyPr wrap="none" rtlCol="0">
            <a:spAutoFit/>
          </a:bodyPr>
          <a:lstStyle/>
          <a:p>
            <a:r>
              <a:rPr lang="en-US" sz="1013" dirty="0"/>
              <a:t>AY 22-23</a:t>
            </a:r>
          </a:p>
          <a:p>
            <a:r>
              <a:rPr lang="en-US" sz="1013" dirty="0"/>
              <a:t>(Last year)</a:t>
            </a:r>
          </a:p>
        </p:txBody>
      </p:sp>
      <p:grpSp>
        <p:nvGrpSpPr>
          <p:cNvPr id="17" name="Group 16">
            <a:extLst>
              <a:ext uri="{FF2B5EF4-FFF2-40B4-BE49-F238E27FC236}">
                <a16:creationId xmlns:a16="http://schemas.microsoft.com/office/drawing/2014/main" id="{B3207CA1-3FA9-1CA7-DE9E-52E52CEE1C60}"/>
              </a:ext>
            </a:extLst>
          </p:cNvPr>
          <p:cNvGrpSpPr/>
          <p:nvPr/>
        </p:nvGrpSpPr>
        <p:grpSpPr>
          <a:xfrm>
            <a:off x="734500" y="2826841"/>
            <a:ext cx="8076125" cy="2278557"/>
            <a:chOff x="734500" y="2826841"/>
            <a:chExt cx="8076125" cy="2278557"/>
          </a:xfrm>
        </p:grpSpPr>
        <p:sp>
          <p:nvSpPr>
            <p:cNvPr id="10" name="TextBox 9">
              <a:extLst>
                <a:ext uri="{FF2B5EF4-FFF2-40B4-BE49-F238E27FC236}">
                  <a16:creationId xmlns:a16="http://schemas.microsoft.com/office/drawing/2014/main" id="{ACC41D4E-E830-4768-A894-60857EA712F2}"/>
                </a:ext>
              </a:extLst>
            </p:cNvPr>
            <p:cNvSpPr txBox="1"/>
            <p:nvPr/>
          </p:nvSpPr>
          <p:spPr>
            <a:xfrm>
              <a:off x="1160369" y="4267031"/>
              <a:ext cx="239168" cy="248209"/>
            </a:xfrm>
            <a:prstGeom prst="rect">
              <a:avLst/>
            </a:prstGeom>
            <a:noFill/>
          </p:spPr>
          <p:txBody>
            <a:bodyPr wrap="none" rtlCol="0">
              <a:spAutoFit/>
            </a:bodyPr>
            <a:lstStyle/>
            <a:p>
              <a:r>
                <a:rPr lang="en-US" sz="1013" dirty="0">
                  <a:solidFill>
                    <a:srgbClr val="FF0000"/>
                  </a:solidFill>
                </a:rPr>
                <a:t>*</a:t>
              </a:r>
            </a:p>
          </p:txBody>
        </p:sp>
        <p:sp>
          <p:nvSpPr>
            <p:cNvPr id="11" name="TextBox 10">
              <a:extLst>
                <a:ext uri="{FF2B5EF4-FFF2-40B4-BE49-F238E27FC236}">
                  <a16:creationId xmlns:a16="http://schemas.microsoft.com/office/drawing/2014/main" id="{BBB638A2-420B-4DBC-995F-8EF144B5B1F0}"/>
                </a:ext>
              </a:extLst>
            </p:cNvPr>
            <p:cNvSpPr txBox="1"/>
            <p:nvPr/>
          </p:nvSpPr>
          <p:spPr>
            <a:xfrm>
              <a:off x="1425580" y="4267031"/>
              <a:ext cx="239168" cy="248209"/>
            </a:xfrm>
            <a:prstGeom prst="rect">
              <a:avLst/>
            </a:prstGeom>
            <a:noFill/>
          </p:spPr>
          <p:txBody>
            <a:bodyPr wrap="none" rtlCol="0">
              <a:spAutoFit/>
            </a:bodyPr>
            <a:lstStyle/>
            <a:p>
              <a:r>
                <a:rPr lang="en-US" sz="1013" dirty="0">
                  <a:solidFill>
                    <a:srgbClr val="FF0000"/>
                  </a:solidFill>
                </a:rPr>
                <a:t>*</a:t>
              </a:r>
            </a:p>
          </p:txBody>
        </p:sp>
        <p:sp>
          <p:nvSpPr>
            <p:cNvPr id="12" name="TextBox 11">
              <a:extLst>
                <a:ext uri="{FF2B5EF4-FFF2-40B4-BE49-F238E27FC236}">
                  <a16:creationId xmlns:a16="http://schemas.microsoft.com/office/drawing/2014/main" id="{804AB5F4-863A-4BB4-B236-296BA7DE6C11}"/>
                </a:ext>
              </a:extLst>
            </p:cNvPr>
            <p:cNvSpPr txBox="1"/>
            <p:nvPr/>
          </p:nvSpPr>
          <p:spPr>
            <a:xfrm>
              <a:off x="7258531" y="4125184"/>
              <a:ext cx="239168" cy="248209"/>
            </a:xfrm>
            <a:prstGeom prst="rect">
              <a:avLst/>
            </a:prstGeom>
            <a:noFill/>
          </p:spPr>
          <p:txBody>
            <a:bodyPr wrap="none" rtlCol="0">
              <a:spAutoFit/>
            </a:bodyPr>
            <a:lstStyle/>
            <a:p>
              <a:r>
                <a:rPr lang="en-US" sz="1013" dirty="0">
                  <a:solidFill>
                    <a:srgbClr val="FF0000"/>
                  </a:solidFill>
                </a:rPr>
                <a:t>*</a:t>
              </a:r>
            </a:p>
          </p:txBody>
        </p:sp>
        <p:sp>
          <p:nvSpPr>
            <p:cNvPr id="13" name="TextBox 12">
              <a:extLst>
                <a:ext uri="{FF2B5EF4-FFF2-40B4-BE49-F238E27FC236}">
                  <a16:creationId xmlns:a16="http://schemas.microsoft.com/office/drawing/2014/main" id="{1DCDAE44-670D-4F24-A0FC-ABFA93F120BB}"/>
                </a:ext>
              </a:extLst>
            </p:cNvPr>
            <p:cNvSpPr txBox="1"/>
            <p:nvPr/>
          </p:nvSpPr>
          <p:spPr>
            <a:xfrm>
              <a:off x="6991595" y="4129220"/>
              <a:ext cx="239168" cy="248209"/>
            </a:xfrm>
            <a:prstGeom prst="rect">
              <a:avLst/>
            </a:prstGeom>
            <a:noFill/>
          </p:spPr>
          <p:txBody>
            <a:bodyPr wrap="none" rtlCol="0">
              <a:spAutoFit/>
            </a:bodyPr>
            <a:lstStyle/>
            <a:p>
              <a:r>
                <a:rPr lang="en-US" sz="1013" dirty="0">
                  <a:solidFill>
                    <a:srgbClr val="FF0000"/>
                  </a:solidFill>
                </a:rPr>
                <a:t>*</a:t>
              </a:r>
            </a:p>
          </p:txBody>
        </p:sp>
        <p:sp>
          <p:nvSpPr>
            <p:cNvPr id="3" name="TextBox 2">
              <a:extLst>
                <a:ext uri="{FF2B5EF4-FFF2-40B4-BE49-F238E27FC236}">
                  <a16:creationId xmlns:a16="http://schemas.microsoft.com/office/drawing/2014/main" id="{0189BD7E-81C9-E5E4-C82A-73E39A090081}"/>
                </a:ext>
              </a:extLst>
            </p:cNvPr>
            <p:cNvSpPr txBox="1"/>
            <p:nvPr/>
          </p:nvSpPr>
          <p:spPr>
            <a:xfrm>
              <a:off x="6724658" y="4125184"/>
              <a:ext cx="239168" cy="248209"/>
            </a:xfrm>
            <a:prstGeom prst="rect">
              <a:avLst/>
            </a:prstGeom>
            <a:noFill/>
          </p:spPr>
          <p:txBody>
            <a:bodyPr wrap="none" rtlCol="0">
              <a:spAutoFit/>
            </a:bodyPr>
            <a:lstStyle/>
            <a:p>
              <a:r>
                <a:rPr lang="en-US" sz="1013" dirty="0">
                  <a:solidFill>
                    <a:srgbClr val="FF0000"/>
                  </a:solidFill>
                </a:rPr>
                <a:t>*</a:t>
              </a:r>
            </a:p>
          </p:txBody>
        </p:sp>
        <p:sp>
          <p:nvSpPr>
            <p:cNvPr id="4" name="TextBox 3">
              <a:extLst>
                <a:ext uri="{FF2B5EF4-FFF2-40B4-BE49-F238E27FC236}">
                  <a16:creationId xmlns:a16="http://schemas.microsoft.com/office/drawing/2014/main" id="{E4E19F7C-5DF3-5810-6D89-D66AC5FA7346}"/>
                </a:ext>
              </a:extLst>
            </p:cNvPr>
            <p:cNvSpPr txBox="1"/>
            <p:nvPr/>
          </p:nvSpPr>
          <p:spPr>
            <a:xfrm>
              <a:off x="6465505" y="4125184"/>
              <a:ext cx="239168" cy="248209"/>
            </a:xfrm>
            <a:prstGeom prst="rect">
              <a:avLst/>
            </a:prstGeom>
            <a:noFill/>
          </p:spPr>
          <p:txBody>
            <a:bodyPr wrap="none" rtlCol="0">
              <a:spAutoFit/>
            </a:bodyPr>
            <a:lstStyle/>
            <a:p>
              <a:r>
                <a:rPr lang="en-US" sz="1013" dirty="0">
                  <a:solidFill>
                    <a:srgbClr val="FF0000"/>
                  </a:solidFill>
                </a:rPr>
                <a:t>*</a:t>
              </a:r>
            </a:p>
          </p:txBody>
        </p:sp>
        <p:sp>
          <p:nvSpPr>
            <p:cNvPr id="5" name="TextBox 4">
              <a:extLst>
                <a:ext uri="{FF2B5EF4-FFF2-40B4-BE49-F238E27FC236}">
                  <a16:creationId xmlns:a16="http://schemas.microsoft.com/office/drawing/2014/main" id="{4697E654-405D-8A88-32D5-819E09D09980}"/>
                </a:ext>
              </a:extLst>
            </p:cNvPr>
            <p:cNvSpPr txBox="1"/>
            <p:nvPr/>
          </p:nvSpPr>
          <p:spPr>
            <a:xfrm>
              <a:off x="6198004" y="4125184"/>
              <a:ext cx="239168" cy="248209"/>
            </a:xfrm>
            <a:prstGeom prst="rect">
              <a:avLst/>
            </a:prstGeom>
            <a:noFill/>
          </p:spPr>
          <p:txBody>
            <a:bodyPr wrap="none" rtlCol="0">
              <a:spAutoFit/>
            </a:bodyPr>
            <a:lstStyle/>
            <a:p>
              <a:r>
                <a:rPr lang="en-US" sz="1013" dirty="0">
                  <a:solidFill>
                    <a:srgbClr val="FF0000"/>
                  </a:solidFill>
                </a:rPr>
                <a:t>*</a:t>
              </a:r>
            </a:p>
          </p:txBody>
        </p:sp>
        <p:sp>
          <p:nvSpPr>
            <p:cNvPr id="6" name="TextBox 5">
              <a:extLst>
                <a:ext uri="{FF2B5EF4-FFF2-40B4-BE49-F238E27FC236}">
                  <a16:creationId xmlns:a16="http://schemas.microsoft.com/office/drawing/2014/main" id="{A445A6F4-BE25-DCE1-2512-7731E0D3062E}"/>
                </a:ext>
              </a:extLst>
            </p:cNvPr>
            <p:cNvSpPr txBox="1"/>
            <p:nvPr/>
          </p:nvSpPr>
          <p:spPr>
            <a:xfrm>
              <a:off x="5931068" y="4129220"/>
              <a:ext cx="239168" cy="248209"/>
            </a:xfrm>
            <a:prstGeom prst="rect">
              <a:avLst/>
            </a:prstGeom>
            <a:noFill/>
          </p:spPr>
          <p:txBody>
            <a:bodyPr wrap="none" rtlCol="0">
              <a:spAutoFit/>
            </a:bodyPr>
            <a:lstStyle/>
            <a:p>
              <a:r>
                <a:rPr lang="en-US" sz="1013" dirty="0">
                  <a:solidFill>
                    <a:srgbClr val="FF0000"/>
                  </a:solidFill>
                </a:rPr>
                <a:t>*</a:t>
              </a:r>
            </a:p>
          </p:txBody>
        </p:sp>
        <p:sp>
          <p:nvSpPr>
            <p:cNvPr id="7" name="TextBox 6">
              <a:extLst>
                <a:ext uri="{FF2B5EF4-FFF2-40B4-BE49-F238E27FC236}">
                  <a16:creationId xmlns:a16="http://schemas.microsoft.com/office/drawing/2014/main" id="{71227779-0EF8-A17D-E96A-3809C4EB6683}"/>
                </a:ext>
              </a:extLst>
            </p:cNvPr>
            <p:cNvSpPr txBox="1"/>
            <p:nvPr/>
          </p:nvSpPr>
          <p:spPr>
            <a:xfrm>
              <a:off x="5664131" y="4125184"/>
              <a:ext cx="239168" cy="248209"/>
            </a:xfrm>
            <a:prstGeom prst="rect">
              <a:avLst/>
            </a:prstGeom>
            <a:noFill/>
          </p:spPr>
          <p:txBody>
            <a:bodyPr wrap="none" rtlCol="0">
              <a:spAutoFit/>
            </a:bodyPr>
            <a:lstStyle/>
            <a:p>
              <a:r>
                <a:rPr lang="en-US" sz="1013" dirty="0">
                  <a:solidFill>
                    <a:srgbClr val="FF0000"/>
                  </a:solidFill>
                </a:rPr>
                <a:t>*</a:t>
              </a:r>
            </a:p>
          </p:txBody>
        </p:sp>
        <p:sp>
          <p:nvSpPr>
            <p:cNvPr id="8" name="TextBox 7">
              <a:extLst>
                <a:ext uri="{FF2B5EF4-FFF2-40B4-BE49-F238E27FC236}">
                  <a16:creationId xmlns:a16="http://schemas.microsoft.com/office/drawing/2014/main" id="{0CFB943F-166B-F1A1-51B2-A785E86FE0DF}"/>
                </a:ext>
              </a:extLst>
            </p:cNvPr>
            <p:cNvSpPr txBox="1"/>
            <p:nvPr/>
          </p:nvSpPr>
          <p:spPr>
            <a:xfrm>
              <a:off x="5404978" y="4125184"/>
              <a:ext cx="239168" cy="248209"/>
            </a:xfrm>
            <a:prstGeom prst="rect">
              <a:avLst/>
            </a:prstGeom>
            <a:noFill/>
          </p:spPr>
          <p:txBody>
            <a:bodyPr wrap="none" rtlCol="0">
              <a:spAutoFit/>
            </a:bodyPr>
            <a:lstStyle/>
            <a:p>
              <a:r>
                <a:rPr lang="en-US" sz="1013" dirty="0">
                  <a:solidFill>
                    <a:srgbClr val="FF0000"/>
                  </a:solidFill>
                </a:rPr>
                <a:t>*</a:t>
              </a:r>
            </a:p>
          </p:txBody>
        </p:sp>
        <p:grpSp>
          <p:nvGrpSpPr>
            <p:cNvPr id="16" name="Group 15">
              <a:extLst>
                <a:ext uri="{FF2B5EF4-FFF2-40B4-BE49-F238E27FC236}">
                  <a16:creationId xmlns:a16="http://schemas.microsoft.com/office/drawing/2014/main" id="{AE9AA67B-A118-3488-3A70-9C55DF7445C9}"/>
                </a:ext>
              </a:extLst>
            </p:cNvPr>
            <p:cNvGrpSpPr/>
            <p:nvPr/>
          </p:nvGrpSpPr>
          <p:grpSpPr>
            <a:xfrm>
              <a:off x="734500" y="2826841"/>
              <a:ext cx="6843175" cy="2278557"/>
              <a:chOff x="794823" y="2826841"/>
              <a:chExt cx="6843175" cy="2278557"/>
            </a:xfrm>
          </p:grpSpPr>
          <p:pic>
            <p:nvPicPr>
              <p:cNvPr id="2" name="Picture 1">
                <a:extLst>
                  <a:ext uri="{FF2B5EF4-FFF2-40B4-BE49-F238E27FC236}">
                    <a16:creationId xmlns:a16="http://schemas.microsoft.com/office/drawing/2014/main" id="{77B7116D-A8F3-DEBD-D9C9-690C0CFC4AD5}"/>
                  </a:ext>
                </a:extLst>
              </p:cNvPr>
              <p:cNvPicPr>
                <a:picLocks noChangeAspect="1"/>
              </p:cNvPicPr>
              <p:nvPr/>
            </p:nvPicPr>
            <p:blipFill rotWithShape="1">
              <a:blip r:embed="rId3">
                <a:clrChange>
                  <a:clrFrom>
                    <a:srgbClr val="FFFFFF"/>
                  </a:clrFrom>
                  <a:clrTo>
                    <a:srgbClr val="FFFFFF">
                      <a:alpha val="0"/>
                    </a:srgbClr>
                  </a:clrTo>
                </a:clrChange>
              </a:blip>
              <a:srcRect t="13708"/>
              <a:stretch/>
            </p:blipFill>
            <p:spPr>
              <a:xfrm>
                <a:off x="794823" y="2826841"/>
                <a:ext cx="6843175" cy="2278557"/>
              </a:xfrm>
              <a:prstGeom prst="rect">
                <a:avLst/>
              </a:prstGeom>
            </p:spPr>
          </p:pic>
          <p:pic>
            <p:nvPicPr>
              <p:cNvPr id="18" name="Picture 17">
                <a:extLst>
                  <a:ext uri="{FF2B5EF4-FFF2-40B4-BE49-F238E27FC236}">
                    <a16:creationId xmlns:a16="http://schemas.microsoft.com/office/drawing/2014/main" id="{C687A1E7-AE2E-2D48-3AB3-E4B62E88EC0E}"/>
                  </a:ext>
                </a:extLst>
              </p:cNvPr>
              <p:cNvPicPr>
                <a:picLocks noChangeAspect="1"/>
              </p:cNvPicPr>
              <p:nvPr/>
            </p:nvPicPr>
            <p:blipFill rotWithShape="1">
              <a:blip r:embed="rId3">
                <a:clrChange>
                  <a:clrFrom>
                    <a:srgbClr val="FFFFFF"/>
                  </a:clrFrom>
                  <a:clrTo>
                    <a:srgbClr val="FFFFFF">
                      <a:alpha val="0"/>
                    </a:srgbClr>
                  </a:clrTo>
                </a:clrChange>
              </a:blip>
              <a:srcRect l="10748" t="2214" r="11116" b="87295"/>
              <a:stretch/>
            </p:blipFill>
            <p:spPr>
              <a:xfrm>
                <a:off x="1598431" y="2826841"/>
                <a:ext cx="5346945" cy="276999"/>
              </a:xfrm>
              <a:prstGeom prst="rect">
                <a:avLst/>
              </a:prstGeom>
            </p:spPr>
          </p:pic>
        </p:grpSp>
        <p:sp>
          <p:nvSpPr>
            <p:cNvPr id="19" name="TextBox 18">
              <a:extLst>
                <a:ext uri="{FF2B5EF4-FFF2-40B4-BE49-F238E27FC236}">
                  <a16:creationId xmlns:a16="http://schemas.microsoft.com/office/drawing/2014/main" id="{DC5DE931-3649-4509-8A7A-E540C68C0D8F}"/>
                </a:ext>
              </a:extLst>
            </p:cNvPr>
            <p:cNvSpPr txBox="1"/>
            <p:nvPr/>
          </p:nvSpPr>
          <p:spPr>
            <a:xfrm>
              <a:off x="7065986" y="2826841"/>
              <a:ext cx="1744639" cy="1200329"/>
            </a:xfrm>
            <a:prstGeom prst="rect">
              <a:avLst/>
            </a:prstGeom>
            <a:solidFill>
              <a:schemeClr val="bg1"/>
            </a:solidFill>
          </p:spPr>
          <p:txBody>
            <a:bodyPr wrap="square" rtlCol="0">
              <a:spAutoFit/>
            </a:bodyPr>
            <a:lstStyle/>
            <a:p>
              <a:r>
                <a:rPr lang="en-US" sz="1200" dirty="0">
                  <a:solidFill>
                    <a:srgbClr val="FF0000"/>
                  </a:solidFill>
                </a:rPr>
                <a:t>Added VP&amp;D KC</a:t>
              </a:r>
            </a:p>
            <a:p>
              <a:r>
                <a:rPr lang="en-US" sz="1200" dirty="0">
                  <a:solidFill>
                    <a:srgbClr val="FF0000"/>
                  </a:solidFill>
                </a:rPr>
                <a:t>Added AVC IEC</a:t>
              </a:r>
            </a:p>
            <a:p>
              <a:r>
                <a:rPr lang="en-US" sz="1200" dirty="0">
                  <a:solidFill>
                    <a:srgbClr val="FF0000"/>
                  </a:solidFill>
                </a:rPr>
                <a:t>Added AP AOAA</a:t>
              </a:r>
            </a:p>
            <a:p>
              <a:r>
                <a:rPr lang="en-US" sz="1200" dirty="0">
                  <a:solidFill>
                    <a:srgbClr val="FF0000"/>
                  </a:solidFill>
                </a:rPr>
                <a:t>Deleted AVP IA</a:t>
              </a:r>
            </a:p>
            <a:p>
              <a:r>
                <a:rPr lang="en-US" sz="1200" dirty="0">
                  <a:solidFill>
                    <a:srgbClr val="FF0000"/>
                  </a:solidFill>
                </a:rPr>
                <a:t>Deleted </a:t>
              </a:r>
              <a:r>
                <a:rPr lang="en-US" sz="1200" dirty="0" err="1">
                  <a:solidFill>
                    <a:srgbClr val="FF0000"/>
                  </a:solidFill>
                </a:rPr>
                <a:t>DepP</a:t>
              </a:r>
              <a:r>
                <a:rPr lang="en-US" sz="1200" dirty="0">
                  <a:solidFill>
                    <a:srgbClr val="FF0000"/>
                  </a:solidFill>
                </a:rPr>
                <a:t> (to </a:t>
              </a:r>
              <a:r>
                <a:rPr lang="en-US" sz="1200" dirty="0" err="1">
                  <a:solidFill>
                    <a:srgbClr val="FF0000"/>
                  </a:solidFill>
                </a:rPr>
                <a:t>SpAsst</a:t>
              </a:r>
              <a:r>
                <a:rPr lang="en-US" sz="1200" dirty="0">
                  <a:solidFill>
                    <a:srgbClr val="FF0000"/>
                  </a:solidFill>
                </a:rPr>
                <a:t>)</a:t>
              </a:r>
            </a:p>
          </p:txBody>
        </p:sp>
      </p:grpSp>
    </p:spTree>
    <p:extLst>
      <p:ext uri="{BB962C8B-B14F-4D97-AF65-F5344CB8AC3E}">
        <p14:creationId xmlns:p14="http://schemas.microsoft.com/office/powerpoint/2010/main" val="6845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2.34568E-6 L -0.0073 -0.47901 " pathEditMode="relative" rAng="0" ptsTypes="AA">
                                      <p:cBhvr>
                                        <p:cTn id="6" dur="2000" fill="hold"/>
                                        <p:tgtEl>
                                          <p:spTgt spid="17"/>
                                        </p:tgtEl>
                                        <p:attrNameLst>
                                          <p:attrName>ppt_x</p:attrName>
                                          <p:attrName>ppt_y</p:attrName>
                                        </p:attrNameLst>
                                      </p:cBhvr>
                                      <p:rCtr x="-365" y="-239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2794B-879B-92C4-FE0E-62FFE717A51E}"/>
              </a:ext>
            </a:extLst>
          </p:cNvPr>
          <p:cNvPicPr>
            <a:picLocks noChangeAspect="1"/>
          </p:cNvPicPr>
          <p:nvPr/>
        </p:nvPicPr>
        <p:blipFill>
          <a:blip r:embed="rId2"/>
          <a:stretch>
            <a:fillRect/>
          </a:stretch>
        </p:blipFill>
        <p:spPr>
          <a:xfrm>
            <a:off x="763650" y="83200"/>
            <a:ext cx="6999518" cy="2831698"/>
          </a:xfrm>
          <a:prstGeom prst="rect">
            <a:avLst/>
          </a:prstGeom>
        </p:spPr>
      </p:pic>
      <p:sp>
        <p:nvSpPr>
          <p:cNvPr id="17" name="Right Brace 16">
            <a:extLst>
              <a:ext uri="{FF2B5EF4-FFF2-40B4-BE49-F238E27FC236}">
                <a16:creationId xmlns:a16="http://schemas.microsoft.com/office/drawing/2014/main" id="{E85C0CEB-7A44-C9ED-4FCD-1CD608C17680}"/>
              </a:ext>
            </a:extLst>
          </p:cNvPr>
          <p:cNvSpPr/>
          <p:nvPr/>
        </p:nvSpPr>
        <p:spPr>
          <a:xfrm rot="5400000" flipV="1">
            <a:off x="1167702" y="1798749"/>
            <a:ext cx="93065" cy="3466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18" name="TextBox 17">
            <a:extLst>
              <a:ext uri="{FF2B5EF4-FFF2-40B4-BE49-F238E27FC236}">
                <a16:creationId xmlns:a16="http://schemas.microsoft.com/office/drawing/2014/main" id="{5E839CEF-4565-4177-3BB1-F8D87FD1EE9E}"/>
              </a:ext>
            </a:extLst>
          </p:cNvPr>
          <p:cNvSpPr txBox="1"/>
          <p:nvPr/>
        </p:nvSpPr>
        <p:spPr>
          <a:xfrm>
            <a:off x="961198" y="1987553"/>
            <a:ext cx="2266967" cy="415498"/>
          </a:xfrm>
          <a:prstGeom prst="rect">
            <a:avLst/>
          </a:prstGeom>
          <a:noFill/>
        </p:spPr>
        <p:txBody>
          <a:bodyPr wrap="none" rtlCol="0">
            <a:spAutoFit/>
          </a:bodyPr>
          <a:lstStyle/>
          <a:p>
            <a:r>
              <a:rPr lang="en-US" sz="1050" dirty="0">
                <a:solidFill>
                  <a:srgbClr val="FF0000"/>
                </a:solidFill>
              </a:rPr>
              <a:t>&gt;20% are counteroffers and admin</a:t>
            </a:r>
          </a:p>
          <a:p>
            <a:r>
              <a:rPr lang="en-US" sz="1050" dirty="0">
                <a:solidFill>
                  <a:srgbClr val="FF0000"/>
                </a:solidFill>
              </a:rPr>
              <a:t>(except one person)</a:t>
            </a:r>
          </a:p>
        </p:txBody>
      </p:sp>
      <p:sp>
        <p:nvSpPr>
          <p:cNvPr id="11" name="TextBox 10">
            <a:extLst>
              <a:ext uri="{FF2B5EF4-FFF2-40B4-BE49-F238E27FC236}">
                <a16:creationId xmlns:a16="http://schemas.microsoft.com/office/drawing/2014/main" id="{020C8245-F334-E05A-9B13-709DCFEE6953}"/>
              </a:ext>
            </a:extLst>
          </p:cNvPr>
          <p:cNvSpPr txBox="1"/>
          <p:nvPr/>
        </p:nvSpPr>
        <p:spPr>
          <a:xfrm>
            <a:off x="7530392" y="2493033"/>
            <a:ext cx="1436932" cy="1495218"/>
          </a:xfrm>
          <a:prstGeom prst="rect">
            <a:avLst/>
          </a:prstGeom>
          <a:noFill/>
        </p:spPr>
        <p:txBody>
          <a:bodyPr wrap="none" rtlCol="0">
            <a:spAutoFit/>
          </a:bodyPr>
          <a:lstStyle/>
          <a:p>
            <a:r>
              <a:rPr lang="en-US" sz="1013" dirty="0"/>
              <a:t>Admin: </a:t>
            </a:r>
          </a:p>
          <a:p>
            <a:pPr marL="214313" indent="-214313">
              <a:buFont typeface="Arial" panose="020B0604020202020204" pitchFamily="34" charset="0"/>
              <a:buChar char="•"/>
            </a:pPr>
            <a:r>
              <a:rPr lang="en-US" sz="1013" dirty="0"/>
              <a:t>“chancellor”</a:t>
            </a:r>
          </a:p>
          <a:p>
            <a:pPr marL="214313" indent="-214313">
              <a:buFont typeface="Arial" panose="020B0604020202020204" pitchFamily="34" charset="0"/>
              <a:buChar char="•"/>
            </a:pPr>
            <a:r>
              <a:rPr lang="en-US" sz="1013" dirty="0"/>
              <a:t>“provost”</a:t>
            </a:r>
          </a:p>
          <a:p>
            <a:pPr marL="214313" indent="-214313">
              <a:buFont typeface="Arial" panose="020B0604020202020204" pitchFamily="34" charset="0"/>
              <a:buChar char="•"/>
            </a:pPr>
            <a:r>
              <a:rPr lang="en-US" sz="1013" dirty="0"/>
              <a:t>CIO</a:t>
            </a:r>
          </a:p>
          <a:p>
            <a:r>
              <a:rPr lang="en-US" sz="1013" dirty="0"/>
              <a:t>Not</a:t>
            </a:r>
          </a:p>
          <a:p>
            <a:pPr marL="214313" indent="-214313">
              <a:buFont typeface="Arial" panose="020B0604020202020204" pitchFamily="34" charset="0"/>
              <a:buChar char="•"/>
            </a:pPr>
            <a:r>
              <a:rPr lang="en-US" sz="1013" dirty="0"/>
              <a:t>Dean of Library</a:t>
            </a:r>
          </a:p>
          <a:p>
            <a:pPr marL="214313" indent="-214313">
              <a:buFont typeface="Arial" panose="020B0604020202020204" pitchFamily="34" charset="0"/>
              <a:buChar char="•"/>
            </a:pPr>
            <a:r>
              <a:rPr lang="en-US" sz="1013" dirty="0"/>
              <a:t>Ombudsman</a:t>
            </a:r>
          </a:p>
          <a:p>
            <a:pPr marL="214313" indent="-214313">
              <a:buFont typeface="Arial" panose="020B0604020202020204" pitchFamily="34" charset="0"/>
              <a:buChar char="•"/>
            </a:pPr>
            <a:r>
              <a:rPr lang="en-US" sz="1013" dirty="0"/>
              <a:t>Special Assistants</a:t>
            </a:r>
          </a:p>
          <a:p>
            <a:pPr marL="214313" indent="-214313">
              <a:buFont typeface="Arial" panose="020B0604020202020204" pitchFamily="34" charset="0"/>
              <a:buChar char="•"/>
            </a:pPr>
            <a:r>
              <a:rPr lang="en-US" sz="1013" dirty="0"/>
              <a:t>KC Dean</a:t>
            </a:r>
          </a:p>
        </p:txBody>
      </p:sp>
      <p:sp>
        <p:nvSpPr>
          <p:cNvPr id="25" name="TextBox 24">
            <a:extLst>
              <a:ext uri="{FF2B5EF4-FFF2-40B4-BE49-F238E27FC236}">
                <a16:creationId xmlns:a16="http://schemas.microsoft.com/office/drawing/2014/main" id="{77588D88-2BA1-A03C-2A26-E8C26775D978}"/>
              </a:ext>
            </a:extLst>
          </p:cNvPr>
          <p:cNvSpPr txBox="1"/>
          <p:nvPr/>
        </p:nvSpPr>
        <p:spPr>
          <a:xfrm>
            <a:off x="7066543" y="1741217"/>
            <a:ext cx="1324402" cy="253916"/>
          </a:xfrm>
          <a:prstGeom prst="rect">
            <a:avLst/>
          </a:prstGeom>
          <a:noFill/>
        </p:spPr>
        <p:txBody>
          <a:bodyPr wrap="none" rtlCol="0">
            <a:spAutoFit/>
          </a:bodyPr>
          <a:lstStyle/>
          <a:p>
            <a:r>
              <a:rPr lang="en-US" sz="1050" dirty="0">
                <a:solidFill>
                  <a:srgbClr val="FF0000"/>
                </a:solidFill>
              </a:rPr>
              <a:t>&gt;0% are left admin</a:t>
            </a:r>
          </a:p>
        </p:txBody>
      </p:sp>
      <p:sp>
        <p:nvSpPr>
          <p:cNvPr id="2" name="TextBox 1">
            <a:extLst>
              <a:ext uri="{FF2B5EF4-FFF2-40B4-BE49-F238E27FC236}">
                <a16:creationId xmlns:a16="http://schemas.microsoft.com/office/drawing/2014/main" id="{C10872DB-DD90-A66C-86A4-5EBAED4C8AB4}"/>
              </a:ext>
            </a:extLst>
          </p:cNvPr>
          <p:cNvSpPr txBox="1"/>
          <p:nvPr/>
        </p:nvSpPr>
        <p:spPr>
          <a:xfrm>
            <a:off x="70036" y="83200"/>
            <a:ext cx="724878" cy="248209"/>
          </a:xfrm>
          <a:prstGeom prst="rect">
            <a:avLst/>
          </a:prstGeom>
          <a:noFill/>
        </p:spPr>
        <p:txBody>
          <a:bodyPr wrap="none" rtlCol="0">
            <a:spAutoFit/>
          </a:bodyPr>
          <a:lstStyle/>
          <a:p>
            <a:r>
              <a:rPr lang="en-US" sz="1013" dirty="0"/>
              <a:t>AY 23-24</a:t>
            </a:r>
          </a:p>
        </p:txBody>
      </p:sp>
      <p:sp>
        <p:nvSpPr>
          <p:cNvPr id="26" name="TextBox 25">
            <a:extLst>
              <a:ext uri="{FF2B5EF4-FFF2-40B4-BE49-F238E27FC236}">
                <a16:creationId xmlns:a16="http://schemas.microsoft.com/office/drawing/2014/main" id="{81B4CAA5-984F-EC97-3061-1C1F94C7EAEB}"/>
              </a:ext>
            </a:extLst>
          </p:cNvPr>
          <p:cNvSpPr txBox="1"/>
          <p:nvPr/>
        </p:nvSpPr>
        <p:spPr>
          <a:xfrm>
            <a:off x="7604736" y="3988694"/>
            <a:ext cx="1229613" cy="1015663"/>
          </a:xfrm>
          <a:prstGeom prst="rect">
            <a:avLst/>
          </a:prstGeom>
          <a:solidFill>
            <a:schemeClr val="bg1"/>
          </a:solidFill>
        </p:spPr>
        <p:txBody>
          <a:bodyPr wrap="square" rtlCol="0">
            <a:spAutoFit/>
          </a:bodyPr>
          <a:lstStyle/>
          <a:p>
            <a:r>
              <a:rPr lang="en-US" sz="1200" dirty="0">
                <a:solidFill>
                  <a:srgbClr val="FF0000"/>
                </a:solidFill>
              </a:rPr>
              <a:t>Added VC Mkt</a:t>
            </a:r>
          </a:p>
          <a:p>
            <a:r>
              <a:rPr lang="en-US" sz="1200" dirty="0">
                <a:solidFill>
                  <a:srgbClr val="FF0000"/>
                </a:solidFill>
              </a:rPr>
              <a:t>Added VP OL</a:t>
            </a:r>
          </a:p>
          <a:p>
            <a:r>
              <a:rPr lang="en-US" sz="1200" dirty="0">
                <a:solidFill>
                  <a:srgbClr val="FF0000"/>
                </a:solidFill>
              </a:rPr>
              <a:t>Deleted VP GL</a:t>
            </a:r>
          </a:p>
          <a:p>
            <a:r>
              <a:rPr lang="en-US" sz="1200" dirty="0">
                <a:solidFill>
                  <a:srgbClr val="FF0000"/>
                </a:solidFill>
              </a:rPr>
              <a:t>Deleted </a:t>
            </a:r>
            <a:r>
              <a:rPr lang="en-US" sz="1200" dirty="0" err="1">
                <a:solidFill>
                  <a:srgbClr val="FF0000"/>
                </a:solidFill>
              </a:rPr>
              <a:t>Sp</a:t>
            </a:r>
            <a:r>
              <a:rPr lang="en-US" sz="1200" dirty="0">
                <a:solidFill>
                  <a:srgbClr val="FF0000"/>
                </a:solidFill>
              </a:rPr>
              <a:t> Asst?</a:t>
            </a:r>
          </a:p>
        </p:txBody>
      </p:sp>
      <p:grpSp>
        <p:nvGrpSpPr>
          <p:cNvPr id="10" name="Group 9">
            <a:extLst>
              <a:ext uri="{FF2B5EF4-FFF2-40B4-BE49-F238E27FC236}">
                <a16:creationId xmlns:a16="http://schemas.microsoft.com/office/drawing/2014/main" id="{F7F31F79-3F23-B137-37C0-6B00BE692F96}"/>
              </a:ext>
            </a:extLst>
          </p:cNvPr>
          <p:cNvGrpSpPr/>
          <p:nvPr/>
        </p:nvGrpSpPr>
        <p:grpSpPr>
          <a:xfrm>
            <a:off x="794914" y="2757576"/>
            <a:ext cx="6809822" cy="2017951"/>
            <a:chOff x="794914" y="2757576"/>
            <a:chExt cx="6809822" cy="2017951"/>
          </a:xfrm>
        </p:grpSpPr>
        <p:pic>
          <p:nvPicPr>
            <p:cNvPr id="9" name="Picture 8">
              <a:extLst>
                <a:ext uri="{FF2B5EF4-FFF2-40B4-BE49-F238E27FC236}">
                  <a16:creationId xmlns:a16="http://schemas.microsoft.com/office/drawing/2014/main" id="{37A7C17E-1ED1-90C1-C243-E4ACC87ECB1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4914" y="2757576"/>
              <a:ext cx="6809822" cy="2017951"/>
            </a:xfrm>
            <a:prstGeom prst="rect">
              <a:avLst/>
            </a:prstGeom>
          </p:spPr>
        </p:pic>
        <p:sp>
          <p:nvSpPr>
            <p:cNvPr id="14" name="TextBox 13">
              <a:extLst>
                <a:ext uri="{FF2B5EF4-FFF2-40B4-BE49-F238E27FC236}">
                  <a16:creationId xmlns:a16="http://schemas.microsoft.com/office/drawing/2014/main" id="{FDFC4EE2-2175-71CB-EBBB-AA5FE70EFFCB}"/>
                </a:ext>
              </a:extLst>
            </p:cNvPr>
            <p:cNvSpPr txBox="1"/>
            <p:nvPr/>
          </p:nvSpPr>
          <p:spPr>
            <a:xfrm>
              <a:off x="1097355" y="3382540"/>
              <a:ext cx="239168" cy="248209"/>
            </a:xfrm>
            <a:prstGeom prst="rect">
              <a:avLst/>
            </a:prstGeom>
            <a:noFill/>
          </p:spPr>
          <p:txBody>
            <a:bodyPr wrap="none" rtlCol="0">
              <a:spAutoFit/>
            </a:bodyPr>
            <a:lstStyle/>
            <a:p>
              <a:r>
                <a:rPr lang="en-US" sz="1013" dirty="0">
                  <a:solidFill>
                    <a:srgbClr val="FF0000"/>
                  </a:solidFill>
                </a:rPr>
                <a:t>*</a:t>
              </a:r>
            </a:p>
          </p:txBody>
        </p:sp>
        <p:sp>
          <p:nvSpPr>
            <p:cNvPr id="15" name="TextBox 14">
              <a:extLst>
                <a:ext uri="{FF2B5EF4-FFF2-40B4-BE49-F238E27FC236}">
                  <a16:creationId xmlns:a16="http://schemas.microsoft.com/office/drawing/2014/main" id="{F8AAD9DD-1F21-4E08-51CF-B336747DDA37}"/>
                </a:ext>
              </a:extLst>
            </p:cNvPr>
            <p:cNvSpPr txBox="1"/>
            <p:nvPr/>
          </p:nvSpPr>
          <p:spPr>
            <a:xfrm>
              <a:off x="2812582" y="3833703"/>
              <a:ext cx="239168" cy="248209"/>
            </a:xfrm>
            <a:prstGeom prst="rect">
              <a:avLst/>
            </a:prstGeom>
            <a:noFill/>
          </p:spPr>
          <p:txBody>
            <a:bodyPr wrap="none" rtlCol="0">
              <a:spAutoFit/>
            </a:bodyPr>
            <a:lstStyle/>
            <a:p>
              <a:r>
                <a:rPr lang="en-US" sz="1013" dirty="0">
                  <a:solidFill>
                    <a:srgbClr val="FF0000"/>
                  </a:solidFill>
                </a:rPr>
                <a:t>*</a:t>
              </a:r>
            </a:p>
          </p:txBody>
        </p:sp>
        <p:sp>
          <p:nvSpPr>
            <p:cNvPr id="21" name="TextBox 20">
              <a:extLst>
                <a:ext uri="{FF2B5EF4-FFF2-40B4-BE49-F238E27FC236}">
                  <a16:creationId xmlns:a16="http://schemas.microsoft.com/office/drawing/2014/main" id="{4B5C4835-93F5-2F4F-EAB2-BFF083661CE6}"/>
                </a:ext>
              </a:extLst>
            </p:cNvPr>
            <p:cNvSpPr txBox="1"/>
            <p:nvPr/>
          </p:nvSpPr>
          <p:spPr>
            <a:xfrm>
              <a:off x="1334771" y="3383691"/>
              <a:ext cx="225062" cy="248209"/>
            </a:xfrm>
            <a:prstGeom prst="rect">
              <a:avLst/>
            </a:prstGeom>
            <a:noFill/>
          </p:spPr>
          <p:txBody>
            <a:bodyPr wrap="square" rtlCol="0">
              <a:spAutoFit/>
            </a:bodyPr>
            <a:lstStyle/>
            <a:p>
              <a:r>
                <a:rPr lang="en-US" sz="1013" dirty="0">
                  <a:solidFill>
                    <a:srgbClr val="FF0000"/>
                  </a:solidFill>
                </a:rPr>
                <a:t>#</a:t>
              </a:r>
            </a:p>
          </p:txBody>
        </p:sp>
        <p:sp>
          <p:nvSpPr>
            <p:cNvPr id="22" name="TextBox 21">
              <a:extLst>
                <a:ext uri="{FF2B5EF4-FFF2-40B4-BE49-F238E27FC236}">
                  <a16:creationId xmlns:a16="http://schemas.microsoft.com/office/drawing/2014/main" id="{B82F60FE-72D4-7B7C-02FB-D795409261C7}"/>
                </a:ext>
              </a:extLst>
            </p:cNvPr>
            <p:cNvSpPr txBox="1"/>
            <p:nvPr/>
          </p:nvSpPr>
          <p:spPr>
            <a:xfrm>
              <a:off x="1584120" y="3489955"/>
              <a:ext cx="225062" cy="248209"/>
            </a:xfrm>
            <a:prstGeom prst="rect">
              <a:avLst/>
            </a:prstGeom>
            <a:noFill/>
          </p:spPr>
          <p:txBody>
            <a:bodyPr wrap="square" rtlCol="0">
              <a:spAutoFit/>
            </a:bodyPr>
            <a:lstStyle/>
            <a:p>
              <a:r>
                <a:rPr lang="en-US" sz="1013" dirty="0">
                  <a:solidFill>
                    <a:srgbClr val="FF0000"/>
                  </a:solidFill>
                </a:rPr>
                <a:t>#</a:t>
              </a:r>
            </a:p>
          </p:txBody>
        </p:sp>
        <p:sp>
          <p:nvSpPr>
            <p:cNvPr id="24" name="TextBox 23">
              <a:extLst>
                <a:ext uri="{FF2B5EF4-FFF2-40B4-BE49-F238E27FC236}">
                  <a16:creationId xmlns:a16="http://schemas.microsoft.com/office/drawing/2014/main" id="{61FB0EA0-7DA3-F4F5-5091-7C7FA376C7AC}"/>
                </a:ext>
              </a:extLst>
            </p:cNvPr>
            <p:cNvSpPr txBox="1"/>
            <p:nvPr/>
          </p:nvSpPr>
          <p:spPr>
            <a:xfrm>
              <a:off x="4773068" y="4363260"/>
              <a:ext cx="239168" cy="248209"/>
            </a:xfrm>
            <a:prstGeom prst="rect">
              <a:avLst/>
            </a:prstGeom>
            <a:noFill/>
          </p:spPr>
          <p:txBody>
            <a:bodyPr wrap="none" rtlCol="0">
              <a:spAutoFit/>
            </a:bodyPr>
            <a:lstStyle/>
            <a:p>
              <a:r>
                <a:rPr lang="en-US" sz="1013" dirty="0">
                  <a:solidFill>
                    <a:srgbClr val="FF0000"/>
                  </a:solidFill>
                </a:rPr>
                <a:t>*</a:t>
              </a:r>
            </a:p>
          </p:txBody>
        </p:sp>
        <p:sp>
          <p:nvSpPr>
            <p:cNvPr id="16" name="TextBox 15">
              <a:extLst>
                <a:ext uri="{FF2B5EF4-FFF2-40B4-BE49-F238E27FC236}">
                  <a16:creationId xmlns:a16="http://schemas.microsoft.com/office/drawing/2014/main" id="{EAC8705A-B552-E9A0-806F-DCF5425DC3E7}"/>
                </a:ext>
              </a:extLst>
            </p:cNvPr>
            <p:cNvSpPr txBox="1"/>
            <p:nvPr/>
          </p:nvSpPr>
          <p:spPr>
            <a:xfrm>
              <a:off x="2040971" y="3111735"/>
              <a:ext cx="1527982" cy="404085"/>
            </a:xfrm>
            <a:prstGeom prst="rect">
              <a:avLst/>
            </a:prstGeom>
            <a:noFill/>
          </p:spPr>
          <p:txBody>
            <a:bodyPr wrap="none" rtlCol="0">
              <a:spAutoFit/>
            </a:bodyPr>
            <a:lstStyle/>
            <a:p>
              <a:r>
                <a:rPr lang="en-US" sz="1013" dirty="0">
                  <a:solidFill>
                    <a:srgbClr val="FF0000"/>
                  </a:solidFill>
                </a:rPr>
                <a:t>* Change in person</a:t>
              </a:r>
            </a:p>
            <a:p>
              <a:r>
                <a:rPr lang="en-US" sz="1013" dirty="0">
                  <a:solidFill>
                    <a:srgbClr val="FF0000"/>
                  </a:solidFill>
                </a:rPr>
                <a:t># Interim to permanent</a:t>
              </a:r>
            </a:p>
          </p:txBody>
        </p:sp>
      </p:grpSp>
    </p:spTree>
    <p:extLst>
      <p:ext uri="{BB962C8B-B14F-4D97-AF65-F5344CB8AC3E}">
        <p14:creationId xmlns:p14="http://schemas.microsoft.com/office/powerpoint/2010/main" val="775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23457E-6 L -0.00087 -0.52469 " pathEditMode="relative" rAng="0" ptsTypes="AA">
                                      <p:cBhvr>
                                        <p:cTn id="6" dur="2000" fill="hold"/>
                                        <p:tgtEl>
                                          <p:spTgt spid="10"/>
                                        </p:tgtEl>
                                        <p:attrNameLst>
                                          <p:attrName>ppt_x</p:attrName>
                                          <p:attrName>ppt_y</p:attrName>
                                        </p:attrNameLst>
                                      </p:cBhvr>
                                      <p:rCtr x="-52" y="-262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6B4BDE-6FDE-4359-A9C1-DD7752830892}"/>
              </a:ext>
            </a:extLst>
          </p:cNvPr>
          <p:cNvPicPr>
            <a:picLocks noChangeAspect="1"/>
          </p:cNvPicPr>
          <p:nvPr/>
        </p:nvPicPr>
        <p:blipFill>
          <a:blip r:embed="rId2"/>
          <a:stretch>
            <a:fillRect/>
          </a:stretch>
        </p:blipFill>
        <p:spPr>
          <a:xfrm>
            <a:off x="-1" y="990600"/>
            <a:ext cx="8504883" cy="3520540"/>
          </a:xfrm>
          <a:prstGeom prst="rect">
            <a:avLst/>
          </a:prstGeom>
        </p:spPr>
      </p:pic>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r>
              <a:rPr lang="en-US" dirty="0"/>
              <a:t>Not shown:  7 faculty from admin with negative salary increases</a:t>
            </a:r>
          </a:p>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Faculty number per ¼ percent bin </a:t>
            </a:r>
          </a:p>
        </p:txBody>
      </p:sp>
      <p:cxnSp>
        <p:nvCxnSpPr>
          <p:cNvPr id="6" name="Straight Connector 5">
            <a:extLst>
              <a:ext uri="{FF2B5EF4-FFF2-40B4-BE49-F238E27FC236}">
                <a16:creationId xmlns:a16="http://schemas.microsoft.com/office/drawing/2014/main" id="{F8DB73C4-9C8C-ED66-2564-F435A789393E}"/>
              </a:ext>
            </a:extLst>
          </p:cNvPr>
          <p:cNvCxnSpPr>
            <a:cxnSpLocks/>
          </p:cNvCxnSpPr>
          <p:nvPr/>
        </p:nvCxnSpPr>
        <p:spPr>
          <a:xfrm flipV="1">
            <a:off x="2037340" y="990600"/>
            <a:ext cx="0" cy="311375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89612EC-F447-526B-E187-910C95D83181}"/>
              </a:ext>
            </a:extLst>
          </p:cNvPr>
          <p:cNvSpPr txBox="1"/>
          <p:nvPr/>
        </p:nvSpPr>
        <p:spPr>
          <a:xfrm>
            <a:off x="420270" y="1080773"/>
            <a:ext cx="1354859" cy="646331"/>
          </a:xfrm>
          <a:prstGeom prst="rect">
            <a:avLst/>
          </a:prstGeom>
          <a:noFill/>
        </p:spPr>
        <p:txBody>
          <a:bodyPr wrap="none" rtlCol="0">
            <a:spAutoFit/>
          </a:bodyPr>
          <a:lstStyle/>
          <a:p>
            <a:pPr algn="ctr"/>
            <a:r>
              <a:rPr lang="en-US" dirty="0">
                <a:solidFill>
                  <a:srgbClr val="FF0000"/>
                </a:solidFill>
              </a:rPr>
              <a:t>2.0% or less,</a:t>
            </a:r>
          </a:p>
          <a:p>
            <a:pPr algn="ctr"/>
            <a:r>
              <a:rPr lang="en-US" dirty="0">
                <a:solidFill>
                  <a:srgbClr val="FF0000"/>
                </a:solidFill>
              </a:rPr>
              <a:t>40 faculty</a:t>
            </a:r>
          </a:p>
        </p:txBody>
      </p:sp>
      <p:cxnSp>
        <p:nvCxnSpPr>
          <p:cNvPr id="8" name="Straight Connector 7">
            <a:extLst>
              <a:ext uri="{FF2B5EF4-FFF2-40B4-BE49-F238E27FC236}">
                <a16:creationId xmlns:a16="http://schemas.microsoft.com/office/drawing/2014/main" id="{22A497D8-2DA6-A94B-A9F2-FB77E976CD07}"/>
              </a:ext>
            </a:extLst>
          </p:cNvPr>
          <p:cNvCxnSpPr>
            <a:cxnSpLocks/>
          </p:cNvCxnSpPr>
          <p:nvPr/>
        </p:nvCxnSpPr>
        <p:spPr>
          <a:xfrm flipV="1">
            <a:off x="3613016" y="990600"/>
            <a:ext cx="0" cy="311375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22DDE7-27E8-42C9-8D67-0D09A1FC3B60}"/>
              </a:ext>
            </a:extLst>
          </p:cNvPr>
          <p:cNvSpPr txBox="1"/>
          <p:nvPr/>
        </p:nvSpPr>
        <p:spPr>
          <a:xfrm>
            <a:off x="2118481" y="1080773"/>
            <a:ext cx="1332416" cy="646331"/>
          </a:xfrm>
          <a:prstGeom prst="rect">
            <a:avLst/>
          </a:prstGeom>
          <a:noFill/>
        </p:spPr>
        <p:txBody>
          <a:bodyPr wrap="none" rtlCol="0">
            <a:spAutoFit/>
          </a:bodyPr>
          <a:lstStyle/>
          <a:p>
            <a:pPr algn="ctr"/>
            <a:r>
              <a:rPr lang="en-US" dirty="0">
                <a:solidFill>
                  <a:srgbClr val="FF0000"/>
                </a:solidFill>
              </a:rPr>
              <a:t>2.0% - 4.0%,</a:t>
            </a:r>
          </a:p>
          <a:p>
            <a:pPr algn="ctr"/>
            <a:r>
              <a:rPr lang="en-US" dirty="0">
                <a:solidFill>
                  <a:srgbClr val="FF0000"/>
                </a:solidFill>
              </a:rPr>
              <a:t>117 faculty</a:t>
            </a:r>
          </a:p>
        </p:txBody>
      </p:sp>
      <p:sp>
        <p:nvSpPr>
          <p:cNvPr id="10" name="TextBox 9">
            <a:extLst>
              <a:ext uri="{FF2B5EF4-FFF2-40B4-BE49-F238E27FC236}">
                <a16:creationId xmlns:a16="http://schemas.microsoft.com/office/drawing/2014/main" id="{20094E92-5EA9-F060-4157-C4D5D8C5234E}"/>
              </a:ext>
            </a:extLst>
          </p:cNvPr>
          <p:cNvSpPr txBox="1"/>
          <p:nvPr/>
        </p:nvSpPr>
        <p:spPr>
          <a:xfrm>
            <a:off x="3621981" y="1065133"/>
            <a:ext cx="1383904" cy="646331"/>
          </a:xfrm>
          <a:prstGeom prst="rect">
            <a:avLst/>
          </a:prstGeom>
          <a:noFill/>
        </p:spPr>
        <p:txBody>
          <a:bodyPr wrap="none" rtlCol="0">
            <a:spAutoFit/>
          </a:bodyPr>
          <a:lstStyle/>
          <a:p>
            <a:pPr algn="ctr"/>
            <a:r>
              <a:rPr lang="en-US" dirty="0">
                <a:solidFill>
                  <a:srgbClr val="FF0000"/>
                </a:solidFill>
              </a:rPr>
              <a:t>4% or more, </a:t>
            </a:r>
          </a:p>
          <a:p>
            <a:pPr algn="ctr"/>
            <a:r>
              <a:rPr lang="en-US" dirty="0">
                <a:solidFill>
                  <a:srgbClr val="FF0000"/>
                </a:solidFill>
              </a:rPr>
              <a:t>155 faculty</a:t>
            </a:r>
          </a:p>
        </p:txBody>
      </p:sp>
      <p:sp>
        <p:nvSpPr>
          <p:cNvPr id="11" name="Arrow: Left-Right 10">
            <a:extLst>
              <a:ext uri="{FF2B5EF4-FFF2-40B4-BE49-F238E27FC236}">
                <a16:creationId xmlns:a16="http://schemas.microsoft.com/office/drawing/2014/main" id="{BBF94447-8BE4-26B0-B579-1405050E122A}"/>
              </a:ext>
            </a:extLst>
          </p:cNvPr>
          <p:cNvSpPr/>
          <p:nvPr/>
        </p:nvSpPr>
        <p:spPr>
          <a:xfrm>
            <a:off x="18753" y="1568005"/>
            <a:ext cx="2800644" cy="321533"/>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rPr>
              <a:t>3% ‘raise’</a:t>
            </a:r>
          </a:p>
        </p:txBody>
      </p:sp>
      <p:sp>
        <p:nvSpPr>
          <p:cNvPr id="12" name="Arrow: Right 11">
            <a:extLst>
              <a:ext uri="{FF2B5EF4-FFF2-40B4-BE49-F238E27FC236}">
                <a16:creationId xmlns:a16="http://schemas.microsoft.com/office/drawing/2014/main" id="{52238437-729C-5766-92DD-7256DF97CBF9}"/>
              </a:ext>
            </a:extLst>
          </p:cNvPr>
          <p:cNvSpPr/>
          <p:nvPr/>
        </p:nvSpPr>
        <p:spPr>
          <a:xfrm>
            <a:off x="2819398" y="1568004"/>
            <a:ext cx="793618" cy="32153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ysClr val="windowText" lastClr="000000"/>
                </a:solidFill>
              </a:rPr>
              <a:t>1% ‘merit’</a:t>
            </a:r>
          </a:p>
        </p:txBody>
      </p:sp>
      <p:cxnSp>
        <p:nvCxnSpPr>
          <p:cNvPr id="15" name="Straight Connector 14">
            <a:extLst>
              <a:ext uri="{FF2B5EF4-FFF2-40B4-BE49-F238E27FC236}">
                <a16:creationId xmlns:a16="http://schemas.microsoft.com/office/drawing/2014/main" id="{46648965-070A-E0AF-4796-D483430AC6F2}"/>
              </a:ext>
            </a:extLst>
          </p:cNvPr>
          <p:cNvCxnSpPr>
            <a:cxnSpLocks/>
          </p:cNvCxnSpPr>
          <p:nvPr/>
        </p:nvCxnSpPr>
        <p:spPr>
          <a:xfrm flipH="1" flipV="1">
            <a:off x="8406602" y="1090391"/>
            <a:ext cx="1" cy="302358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74B1203-C326-501B-6CDD-958D4576F601}"/>
              </a:ext>
            </a:extLst>
          </p:cNvPr>
          <p:cNvSpPr txBox="1"/>
          <p:nvPr/>
        </p:nvSpPr>
        <p:spPr>
          <a:xfrm>
            <a:off x="8345642" y="1080773"/>
            <a:ext cx="699230" cy="646331"/>
          </a:xfrm>
          <a:prstGeom prst="rect">
            <a:avLst/>
          </a:prstGeom>
          <a:noFill/>
        </p:spPr>
        <p:txBody>
          <a:bodyPr wrap="none" rtlCol="0">
            <a:spAutoFit/>
          </a:bodyPr>
          <a:lstStyle/>
          <a:p>
            <a:pPr algn="ctr"/>
            <a:r>
              <a:rPr lang="en-US" dirty="0">
                <a:solidFill>
                  <a:srgbClr val="FF0000"/>
                </a:solidFill>
              </a:rPr>
              <a:t>10+%</a:t>
            </a:r>
          </a:p>
          <a:p>
            <a:pPr algn="ctr"/>
            <a:r>
              <a:rPr lang="en-US" dirty="0">
                <a:solidFill>
                  <a:srgbClr val="FF0000"/>
                </a:solidFill>
              </a:rPr>
              <a:t>44</a:t>
            </a:r>
          </a:p>
        </p:txBody>
      </p:sp>
      <p:sp>
        <p:nvSpPr>
          <p:cNvPr id="22" name="TextBox 21">
            <a:extLst>
              <a:ext uri="{FF2B5EF4-FFF2-40B4-BE49-F238E27FC236}">
                <a16:creationId xmlns:a16="http://schemas.microsoft.com/office/drawing/2014/main" id="{D19F5B01-A41F-1E81-1A2D-865608A5F7E5}"/>
              </a:ext>
            </a:extLst>
          </p:cNvPr>
          <p:cNvSpPr txBox="1"/>
          <p:nvPr/>
        </p:nvSpPr>
        <p:spPr>
          <a:xfrm>
            <a:off x="5188691" y="1117796"/>
            <a:ext cx="3199840" cy="1408078"/>
          </a:xfrm>
          <a:prstGeom prst="rect">
            <a:avLst/>
          </a:prstGeom>
          <a:solidFill>
            <a:schemeClr val="bg1"/>
          </a:solidFill>
        </p:spPr>
        <p:txBody>
          <a:bodyPr wrap="square" rtlCol="0">
            <a:spAutoFit/>
          </a:bodyPr>
          <a:lstStyle/>
          <a:p>
            <a:r>
              <a:rPr lang="en-US" sz="1200" dirty="0"/>
              <a:t>To increase salary &gt;10%:</a:t>
            </a:r>
          </a:p>
          <a:p>
            <a:pPr marL="285750" indent="-285750">
              <a:buFont typeface="Arial" panose="020B0604020202020204" pitchFamily="34" charset="0"/>
              <a:buChar char="•"/>
            </a:pPr>
            <a:r>
              <a:rPr lang="en-US" sz="1200" dirty="0"/>
              <a:t>Become an administrator (11)</a:t>
            </a:r>
          </a:p>
          <a:p>
            <a:pPr marL="285750" indent="-285750">
              <a:buFont typeface="Arial" panose="020B0604020202020204" pitchFamily="34" charset="0"/>
              <a:buChar char="•"/>
            </a:pPr>
            <a:r>
              <a:rPr lang="en-US" sz="1200" dirty="0"/>
              <a:t>Get an offer somewhere else (12)</a:t>
            </a:r>
          </a:p>
          <a:p>
            <a:pPr marL="285750" indent="-285750">
              <a:buFont typeface="Arial" panose="020B0604020202020204" pitchFamily="34" charset="0"/>
              <a:buChar char="•"/>
            </a:pPr>
            <a:r>
              <a:rPr lang="en-US" sz="1200" dirty="0"/>
              <a:t>Equity raise for low pay (4)</a:t>
            </a:r>
          </a:p>
          <a:p>
            <a:pPr marL="285750" indent="-285750">
              <a:buFont typeface="Arial" panose="020B0604020202020204" pitchFamily="34" charset="0"/>
              <a:buChar char="•"/>
            </a:pPr>
            <a:r>
              <a:rPr lang="en-US" sz="1200" dirty="0"/>
              <a:t>Equity (1)</a:t>
            </a:r>
          </a:p>
          <a:p>
            <a:pPr marL="285750" indent="-285750">
              <a:buFont typeface="Arial" panose="020B0604020202020204" pitchFamily="34" charset="0"/>
              <a:buChar char="•"/>
            </a:pPr>
            <a:r>
              <a:rPr lang="en-US" sz="1200" dirty="0"/>
              <a:t>Market (8)</a:t>
            </a:r>
          </a:p>
          <a:p>
            <a:pPr marL="285750" indent="-285750">
              <a:buFont typeface="Arial" panose="020B0604020202020204" pitchFamily="34" charset="0"/>
              <a:buChar char="•"/>
            </a:pPr>
            <a:r>
              <a:rPr lang="en-US" sz="1200" dirty="0"/>
              <a:t>Just a raise (8)</a:t>
            </a:r>
          </a:p>
        </p:txBody>
      </p:sp>
    </p:spTree>
    <p:extLst>
      <p:ext uri="{BB962C8B-B14F-4D97-AF65-F5344CB8AC3E}">
        <p14:creationId xmlns:p14="http://schemas.microsoft.com/office/powerpoint/2010/main" val="1384549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875B027-9155-0ECE-F546-191C1988106D}"/>
              </a:ext>
            </a:extLst>
          </p:cNvPr>
          <p:cNvPicPr>
            <a:picLocks noChangeAspect="1"/>
          </p:cNvPicPr>
          <p:nvPr/>
        </p:nvPicPr>
        <p:blipFill rotWithShape="1">
          <a:blip r:embed="rId2"/>
          <a:srcRect l="1755" t="1167" r="1859" b="3570"/>
          <a:stretch/>
        </p:blipFill>
        <p:spPr>
          <a:xfrm>
            <a:off x="1187356" y="-3110"/>
            <a:ext cx="6699344" cy="4636176"/>
          </a:xfrm>
          <a:prstGeom prst="rect">
            <a:avLst/>
          </a:prstGeom>
        </p:spPr>
      </p:pic>
      <p:cxnSp>
        <p:nvCxnSpPr>
          <p:cNvPr id="21" name="Straight Connector 20">
            <a:extLst>
              <a:ext uri="{FF2B5EF4-FFF2-40B4-BE49-F238E27FC236}">
                <a16:creationId xmlns:a16="http://schemas.microsoft.com/office/drawing/2014/main" id="{022FDA31-0574-DB74-4AC6-18FD3BBE4951}"/>
              </a:ext>
            </a:extLst>
          </p:cNvPr>
          <p:cNvCxnSpPr>
            <a:cxnSpLocks/>
          </p:cNvCxnSpPr>
          <p:nvPr/>
        </p:nvCxnSpPr>
        <p:spPr>
          <a:xfrm flipV="1">
            <a:off x="2112560" y="3390900"/>
            <a:ext cx="5454100" cy="71923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A737188-4C5F-B8F0-7200-A8782FF511EB}"/>
              </a:ext>
            </a:extLst>
          </p:cNvPr>
          <p:cNvSpPr txBox="1"/>
          <p:nvPr/>
        </p:nvSpPr>
        <p:spPr>
          <a:xfrm>
            <a:off x="7568582" y="3206234"/>
            <a:ext cx="478138" cy="369332"/>
          </a:xfrm>
          <a:prstGeom prst="rect">
            <a:avLst/>
          </a:prstGeom>
          <a:noFill/>
        </p:spPr>
        <p:txBody>
          <a:bodyPr wrap="square" rtlCol="0">
            <a:spAutoFit/>
          </a:bodyPr>
          <a:lstStyle/>
          <a:p>
            <a:r>
              <a:rPr lang="en-US" dirty="0"/>
              <a:t>3%</a:t>
            </a:r>
          </a:p>
        </p:txBody>
      </p:sp>
      <p:cxnSp>
        <p:nvCxnSpPr>
          <p:cNvPr id="24" name="Straight Connector 23">
            <a:extLst>
              <a:ext uri="{FF2B5EF4-FFF2-40B4-BE49-F238E27FC236}">
                <a16:creationId xmlns:a16="http://schemas.microsoft.com/office/drawing/2014/main" id="{E0156108-7703-6878-4626-DDC5A5BD86AA}"/>
              </a:ext>
            </a:extLst>
          </p:cNvPr>
          <p:cNvCxnSpPr>
            <a:cxnSpLocks/>
          </p:cNvCxnSpPr>
          <p:nvPr/>
        </p:nvCxnSpPr>
        <p:spPr>
          <a:xfrm flipV="1">
            <a:off x="2112560" y="3175267"/>
            <a:ext cx="5454100" cy="9348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3D33C64-77A1-8956-544A-7C7E3040C74B}"/>
              </a:ext>
            </a:extLst>
          </p:cNvPr>
          <p:cNvSpPr txBox="1"/>
          <p:nvPr/>
        </p:nvSpPr>
        <p:spPr>
          <a:xfrm>
            <a:off x="7568582" y="2990601"/>
            <a:ext cx="478138"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7464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7B1489-0387-87C0-3393-A5AE5474D4E2}"/>
              </a:ext>
            </a:extLst>
          </p:cNvPr>
          <p:cNvPicPr>
            <a:picLocks noChangeAspect="1"/>
          </p:cNvPicPr>
          <p:nvPr/>
        </p:nvPicPr>
        <p:blipFill>
          <a:blip r:embed="rId2"/>
          <a:stretch>
            <a:fillRect/>
          </a:stretch>
        </p:blipFill>
        <p:spPr>
          <a:xfrm>
            <a:off x="98978" y="0"/>
            <a:ext cx="8946043" cy="5143500"/>
          </a:xfrm>
          <a:prstGeom prst="rect">
            <a:avLst/>
          </a:prstGeom>
        </p:spPr>
      </p:pic>
      <p:grpSp>
        <p:nvGrpSpPr>
          <p:cNvPr id="3" name="Group 2">
            <a:extLst>
              <a:ext uri="{FF2B5EF4-FFF2-40B4-BE49-F238E27FC236}">
                <a16:creationId xmlns:a16="http://schemas.microsoft.com/office/drawing/2014/main" id="{59FDF71F-CC52-A7C3-178B-8B8926C40F29}"/>
              </a:ext>
            </a:extLst>
          </p:cNvPr>
          <p:cNvGrpSpPr/>
          <p:nvPr/>
        </p:nvGrpSpPr>
        <p:grpSpPr>
          <a:xfrm>
            <a:off x="397087" y="2450437"/>
            <a:ext cx="8525933" cy="476250"/>
            <a:chOff x="503767" y="3602567"/>
            <a:chExt cx="11273366" cy="369332"/>
          </a:xfrm>
        </p:grpSpPr>
        <p:cxnSp>
          <p:nvCxnSpPr>
            <p:cNvPr id="4" name="Straight Connector 3">
              <a:extLst>
                <a:ext uri="{FF2B5EF4-FFF2-40B4-BE49-F238E27FC236}">
                  <a16:creationId xmlns:a16="http://schemas.microsoft.com/office/drawing/2014/main" id="{0417D761-8274-D3F4-E862-8F651F4C31F3}"/>
                </a:ext>
              </a:extLst>
            </p:cNvPr>
            <p:cNvCxnSpPr/>
            <p:nvPr/>
          </p:nvCxnSpPr>
          <p:spPr>
            <a:xfrm>
              <a:off x="503767" y="3907367"/>
              <a:ext cx="11273366" cy="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96A1AD30-A2BB-5A9F-27F6-A7054750D195}"/>
                </a:ext>
              </a:extLst>
            </p:cNvPr>
            <p:cNvSpPr txBox="1"/>
            <p:nvPr/>
          </p:nvSpPr>
          <p:spPr>
            <a:xfrm>
              <a:off x="10435166" y="3602567"/>
              <a:ext cx="484428" cy="369332"/>
            </a:xfrm>
            <a:prstGeom prst="rect">
              <a:avLst/>
            </a:prstGeom>
            <a:noFill/>
          </p:spPr>
          <p:txBody>
            <a:bodyPr wrap="none" rtlCol="0">
              <a:spAutoFit/>
            </a:bodyPr>
            <a:lstStyle/>
            <a:p>
              <a:r>
                <a:rPr lang="en-US" dirty="0"/>
                <a:t>CPI</a:t>
              </a:r>
            </a:p>
          </p:txBody>
        </p:sp>
      </p:grpSp>
      <p:sp>
        <p:nvSpPr>
          <p:cNvPr id="6" name="TextBox 5">
            <a:extLst>
              <a:ext uri="{FF2B5EF4-FFF2-40B4-BE49-F238E27FC236}">
                <a16:creationId xmlns:a16="http://schemas.microsoft.com/office/drawing/2014/main" id="{3FCE7D0C-4F59-9DA6-61F8-2378E355ACF1}"/>
              </a:ext>
            </a:extLst>
          </p:cNvPr>
          <p:cNvSpPr txBox="1"/>
          <p:nvPr/>
        </p:nvSpPr>
        <p:spPr>
          <a:xfrm>
            <a:off x="650127" y="642674"/>
            <a:ext cx="3083793" cy="369332"/>
          </a:xfrm>
          <a:prstGeom prst="rect">
            <a:avLst/>
          </a:prstGeom>
          <a:noFill/>
        </p:spPr>
        <p:txBody>
          <a:bodyPr wrap="none" rtlCol="0">
            <a:spAutoFit/>
          </a:bodyPr>
          <a:lstStyle/>
          <a:p>
            <a:r>
              <a:rPr lang="en-US" dirty="0"/>
              <a:t>13 over 50%, 11 shift to Admin</a:t>
            </a:r>
          </a:p>
        </p:txBody>
      </p:sp>
      <p:sp>
        <p:nvSpPr>
          <p:cNvPr id="7" name="TextBox 6">
            <a:extLst>
              <a:ext uri="{FF2B5EF4-FFF2-40B4-BE49-F238E27FC236}">
                <a16:creationId xmlns:a16="http://schemas.microsoft.com/office/drawing/2014/main" id="{10777CC1-DD21-4EF7-9094-80645F065341}"/>
              </a:ext>
            </a:extLst>
          </p:cNvPr>
          <p:cNvSpPr txBox="1"/>
          <p:nvPr/>
        </p:nvSpPr>
        <p:spPr>
          <a:xfrm>
            <a:off x="6537004" y="3867122"/>
            <a:ext cx="2606996" cy="369332"/>
          </a:xfrm>
          <a:prstGeom prst="rect">
            <a:avLst/>
          </a:prstGeom>
          <a:noFill/>
        </p:spPr>
        <p:txBody>
          <a:bodyPr wrap="none" rtlCol="0">
            <a:spAutoFit/>
          </a:bodyPr>
          <a:lstStyle/>
          <a:p>
            <a:r>
              <a:rPr lang="en-US" dirty="0"/>
              <a:t>Below 0, shift from admin</a:t>
            </a:r>
          </a:p>
        </p:txBody>
      </p:sp>
    </p:spTree>
    <p:extLst>
      <p:ext uri="{BB962C8B-B14F-4D97-AF65-F5344CB8AC3E}">
        <p14:creationId xmlns:p14="http://schemas.microsoft.com/office/powerpoint/2010/main" val="147457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11F9-BE97-4B68-B138-42C49BA8193B}"/>
              </a:ext>
            </a:extLst>
          </p:cNvPr>
          <p:cNvSpPr>
            <a:spLocks noGrp="1"/>
          </p:cNvSpPr>
          <p:nvPr>
            <p:ph type="title"/>
          </p:nvPr>
        </p:nvSpPr>
        <p:spPr/>
        <p:txBody>
          <a:bodyPr/>
          <a:lstStyle/>
          <a:p>
            <a:pPr algn="ctr"/>
            <a:r>
              <a:rPr lang="en-US" dirty="0">
                <a:latin typeface="+mj-lt"/>
              </a:rPr>
              <a:t>AY 23-24 Average %</a:t>
            </a:r>
          </a:p>
        </p:txBody>
      </p:sp>
      <p:sp>
        <p:nvSpPr>
          <p:cNvPr id="3" name="Content Placeholder 2">
            <a:extLst>
              <a:ext uri="{FF2B5EF4-FFF2-40B4-BE49-F238E27FC236}">
                <a16:creationId xmlns:a16="http://schemas.microsoft.com/office/drawing/2014/main" id="{06782454-C626-4185-8A1F-1469AA38B5AF}"/>
              </a:ext>
            </a:extLst>
          </p:cNvPr>
          <p:cNvSpPr>
            <a:spLocks noGrp="1"/>
          </p:cNvSpPr>
          <p:nvPr>
            <p:ph idx="1"/>
          </p:nvPr>
        </p:nvSpPr>
        <p:spPr>
          <a:xfrm>
            <a:off x="176078" y="1325737"/>
            <a:ext cx="7886700" cy="3266054"/>
          </a:xfrm>
        </p:spPr>
        <p:txBody>
          <a:bodyPr>
            <a:normAutofit/>
          </a:bodyPr>
          <a:lstStyle/>
          <a:p>
            <a:pPr>
              <a:buNone/>
            </a:pPr>
            <a:r>
              <a:rPr lang="en-US" sz="1500" dirty="0">
                <a:latin typeface="Orgon Slab" panose="02000503000000020004" pitchFamily="50" charset="0"/>
              </a:rPr>
              <a:t>Department</a:t>
            </a:r>
          </a:p>
          <a:p>
            <a:endParaRPr lang="en-US" sz="1500" dirty="0">
              <a:latin typeface="Orgon Slab" panose="02000503000000020004" pitchFamily="50" charset="0"/>
            </a:endParaRPr>
          </a:p>
        </p:txBody>
      </p:sp>
      <p:sp>
        <p:nvSpPr>
          <p:cNvPr id="4" name="TextBox 3">
            <a:extLst>
              <a:ext uri="{FF2B5EF4-FFF2-40B4-BE49-F238E27FC236}">
                <a16:creationId xmlns:a16="http://schemas.microsoft.com/office/drawing/2014/main" id="{6FA87B80-30F2-4790-9804-0882ABD5E681}"/>
              </a:ext>
            </a:extLst>
          </p:cNvPr>
          <p:cNvSpPr txBox="1"/>
          <p:nvPr/>
        </p:nvSpPr>
        <p:spPr>
          <a:xfrm>
            <a:off x="1008175" y="903120"/>
            <a:ext cx="7127657" cy="307777"/>
          </a:xfrm>
          <a:prstGeom prst="rect">
            <a:avLst/>
          </a:prstGeom>
          <a:noFill/>
        </p:spPr>
        <p:txBody>
          <a:bodyPr wrap="none" rtlCol="0">
            <a:spAutoFit/>
          </a:bodyPr>
          <a:lstStyle/>
          <a:p>
            <a:pPr algn="ctr"/>
            <a:r>
              <a:rPr lang="en-US" sz="1400" dirty="0">
                <a:latin typeface="+mj-lt"/>
              </a:rPr>
              <a:t>*Did not include Lecturers, Research NTT, Chancellor’s profs, or administrators in numbers</a:t>
            </a:r>
          </a:p>
        </p:txBody>
      </p:sp>
      <p:cxnSp>
        <p:nvCxnSpPr>
          <p:cNvPr id="6" name="Straight Connector 5">
            <a:extLst>
              <a:ext uri="{FF2B5EF4-FFF2-40B4-BE49-F238E27FC236}">
                <a16:creationId xmlns:a16="http://schemas.microsoft.com/office/drawing/2014/main" id="{A6D09CBD-7564-44A5-8AD4-6B9F0B686BE6}"/>
              </a:ext>
            </a:extLst>
          </p:cNvPr>
          <p:cNvCxnSpPr>
            <a:cxnSpLocks/>
            <a:stCxn id="7" idx="0"/>
          </p:cNvCxnSpPr>
          <p:nvPr/>
        </p:nvCxnSpPr>
        <p:spPr>
          <a:xfrm>
            <a:off x="225915" y="2240049"/>
            <a:ext cx="87434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279FF-E7F8-46E6-966E-1E167457A3BB}"/>
              </a:ext>
            </a:extLst>
          </p:cNvPr>
          <p:cNvSpPr txBox="1"/>
          <p:nvPr/>
        </p:nvSpPr>
        <p:spPr>
          <a:xfrm>
            <a:off x="96713" y="2240049"/>
            <a:ext cx="258404" cy="248209"/>
          </a:xfrm>
          <a:prstGeom prst="rect">
            <a:avLst/>
          </a:prstGeom>
          <a:noFill/>
        </p:spPr>
        <p:txBody>
          <a:bodyPr wrap="none" rtlCol="0">
            <a:spAutoFit/>
          </a:bodyPr>
          <a:lstStyle/>
          <a:p>
            <a:r>
              <a:rPr lang="en-US" sz="1013" dirty="0">
                <a:solidFill>
                  <a:srgbClr val="FF0000"/>
                </a:solidFill>
              </a:rPr>
              <a:t>0</a:t>
            </a:r>
          </a:p>
        </p:txBody>
      </p:sp>
      <p:sp>
        <p:nvSpPr>
          <p:cNvPr id="8" name="TextBox 7">
            <a:extLst>
              <a:ext uri="{FF2B5EF4-FFF2-40B4-BE49-F238E27FC236}">
                <a16:creationId xmlns:a16="http://schemas.microsoft.com/office/drawing/2014/main" id="{62BBAEC6-4578-4AC4-A4A9-8247AD86DA3B}"/>
              </a:ext>
            </a:extLst>
          </p:cNvPr>
          <p:cNvSpPr txBox="1"/>
          <p:nvPr/>
        </p:nvSpPr>
        <p:spPr>
          <a:xfrm>
            <a:off x="1120049" y="2237268"/>
            <a:ext cx="226265" cy="307777"/>
          </a:xfrm>
          <a:prstGeom prst="rect">
            <a:avLst/>
          </a:prstGeom>
          <a:noFill/>
        </p:spPr>
        <p:txBody>
          <a:bodyPr wrap="square" rtlCol="0">
            <a:spAutoFit/>
          </a:bodyPr>
          <a:lstStyle/>
          <a:p>
            <a:r>
              <a:rPr lang="en-US" sz="1400" dirty="0">
                <a:solidFill>
                  <a:srgbClr val="FF0000"/>
                </a:solidFill>
              </a:rPr>
              <a:t>1</a:t>
            </a:r>
          </a:p>
        </p:txBody>
      </p:sp>
      <p:sp>
        <p:nvSpPr>
          <p:cNvPr id="10" name="TextBox 9">
            <a:extLst>
              <a:ext uri="{FF2B5EF4-FFF2-40B4-BE49-F238E27FC236}">
                <a16:creationId xmlns:a16="http://schemas.microsoft.com/office/drawing/2014/main" id="{D61D9137-0F9C-4620-BA70-590B4FECFC01}"/>
              </a:ext>
            </a:extLst>
          </p:cNvPr>
          <p:cNvSpPr txBox="1"/>
          <p:nvPr/>
        </p:nvSpPr>
        <p:spPr>
          <a:xfrm>
            <a:off x="2143386" y="2237268"/>
            <a:ext cx="226265" cy="307777"/>
          </a:xfrm>
          <a:prstGeom prst="rect">
            <a:avLst/>
          </a:prstGeom>
          <a:noFill/>
        </p:spPr>
        <p:txBody>
          <a:bodyPr wrap="square" rtlCol="0">
            <a:spAutoFit/>
          </a:bodyPr>
          <a:lstStyle/>
          <a:p>
            <a:r>
              <a:rPr lang="en-US" sz="1400" dirty="0">
                <a:solidFill>
                  <a:srgbClr val="FF0000"/>
                </a:solidFill>
              </a:rPr>
              <a:t>2</a:t>
            </a:r>
          </a:p>
        </p:txBody>
      </p:sp>
      <p:sp>
        <p:nvSpPr>
          <p:cNvPr id="12" name="TextBox 11">
            <a:extLst>
              <a:ext uri="{FF2B5EF4-FFF2-40B4-BE49-F238E27FC236}">
                <a16:creationId xmlns:a16="http://schemas.microsoft.com/office/drawing/2014/main" id="{66260B3F-5767-4E3F-86D8-260053B8360E}"/>
              </a:ext>
            </a:extLst>
          </p:cNvPr>
          <p:cNvSpPr txBox="1"/>
          <p:nvPr/>
        </p:nvSpPr>
        <p:spPr>
          <a:xfrm>
            <a:off x="3166723" y="2237268"/>
            <a:ext cx="226265" cy="307777"/>
          </a:xfrm>
          <a:prstGeom prst="rect">
            <a:avLst/>
          </a:prstGeom>
          <a:noFill/>
        </p:spPr>
        <p:txBody>
          <a:bodyPr wrap="square" rtlCol="0">
            <a:spAutoFit/>
          </a:bodyPr>
          <a:lstStyle/>
          <a:p>
            <a:r>
              <a:rPr lang="en-US" sz="1400" dirty="0">
                <a:solidFill>
                  <a:srgbClr val="FF0000"/>
                </a:solidFill>
              </a:rPr>
              <a:t>3</a:t>
            </a:r>
          </a:p>
        </p:txBody>
      </p:sp>
      <p:sp>
        <p:nvSpPr>
          <p:cNvPr id="14" name="TextBox 13">
            <a:extLst>
              <a:ext uri="{FF2B5EF4-FFF2-40B4-BE49-F238E27FC236}">
                <a16:creationId xmlns:a16="http://schemas.microsoft.com/office/drawing/2014/main" id="{3F544143-E525-497F-A5BF-78A5DB91A715}"/>
              </a:ext>
            </a:extLst>
          </p:cNvPr>
          <p:cNvSpPr txBox="1"/>
          <p:nvPr/>
        </p:nvSpPr>
        <p:spPr>
          <a:xfrm>
            <a:off x="4190059" y="2229553"/>
            <a:ext cx="226265" cy="307777"/>
          </a:xfrm>
          <a:prstGeom prst="rect">
            <a:avLst/>
          </a:prstGeom>
          <a:noFill/>
        </p:spPr>
        <p:txBody>
          <a:bodyPr wrap="square" rtlCol="0">
            <a:spAutoFit/>
          </a:bodyPr>
          <a:lstStyle/>
          <a:p>
            <a:r>
              <a:rPr lang="en-US" sz="1400" dirty="0">
                <a:solidFill>
                  <a:srgbClr val="FF0000"/>
                </a:solidFill>
              </a:rPr>
              <a:t>4</a:t>
            </a:r>
          </a:p>
        </p:txBody>
      </p:sp>
      <p:sp>
        <p:nvSpPr>
          <p:cNvPr id="16" name="TextBox 15">
            <a:extLst>
              <a:ext uri="{FF2B5EF4-FFF2-40B4-BE49-F238E27FC236}">
                <a16:creationId xmlns:a16="http://schemas.microsoft.com/office/drawing/2014/main" id="{1686A953-A685-4FD0-81DE-8EC9E2E92548}"/>
              </a:ext>
            </a:extLst>
          </p:cNvPr>
          <p:cNvSpPr txBox="1"/>
          <p:nvPr/>
        </p:nvSpPr>
        <p:spPr>
          <a:xfrm>
            <a:off x="5213396" y="2229553"/>
            <a:ext cx="226265" cy="307777"/>
          </a:xfrm>
          <a:prstGeom prst="rect">
            <a:avLst/>
          </a:prstGeom>
          <a:noFill/>
        </p:spPr>
        <p:txBody>
          <a:bodyPr wrap="square" rtlCol="0">
            <a:spAutoFit/>
          </a:bodyPr>
          <a:lstStyle/>
          <a:p>
            <a:r>
              <a:rPr lang="en-US" sz="1400" dirty="0">
                <a:solidFill>
                  <a:srgbClr val="FF0000"/>
                </a:solidFill>
              </a:rPr>
              <a:t>5</a:t>
            </a:r>
          </a:p>
        </p:txBody>
      </p:sp>
      <p:sp>
        <p:nvSpPr>
          <p:cNvPr id="18" name="TextBox 17">
            <a:extLst>
              <a:ext uri="{FF2B5EF4-FFF2-40B4-BE49-F238E27FC236}">
                <a16:creationId xmlns:a16="http://schemas.microsoft.com/office/drawing/2014/main" id="{EC992A4F-3B04-4A49-84A6-153E8D7929F1}"/>
              </a:ext>
            </a:extLst>
          </p:cNvPr>
          <p:cNvSpPr txBox="1"/>
          <p:nvPr/>
        </p:nvSpPr>
        <p:spPr>
          <a:xfrm>
            <a:off x="6236733" y="2229553"/>
            <a:ext cx="226265" cy="307777"/>
          </a:xfrm>
          <a:prstGeom prst="rect">
            <a:avLst/>
          </a:prstGeom>
          <a:noFill/>
        </p:spPr>
        <p:txBody>
          <a:bodyPr wrap="square" rtlCol="0">
            <a:spAutoFit/>
          </a:bodyPr>
          <a:lstStyle/>
          <a:p>
            <a:r>
              <a:rPr lang="en-US" sz="1400" dirty="0">
                <a:solidFill>
                  <a:srgbClr val="FF0000"/>
                </a:solidFill>
              </a:rPr>
              <a:t>6</a:t>
            </a:r>
          </a:p>
        </p:txBody>
      </p:sp>
      <p:sp>
        <p:nvSpPr>
          <p:cNvPr id="22" name="TextBox 21">
            <a:extLst>
              <a:ext uri="{FF2B5EF4-FFF2-40B4-BE49-F238E27FC236}">
                <a16:creationId xmlns:a16="http://schemas.microsoft.com/office/drawing/2014/main" id="{E8DC3D0A-CE30-4B67-8172-6A2F82EFCCC7}"/>
              </a:ext>
            </a:extLst>
          </p:cNvPr>
          <p:cNvSpPr txBox="1"/>
          <p:nvPr/>
        </p:nvSpPr>
        <p:spPr>
          <a:xfrm rot="17830925">
            <a:off x="5133815" y="2341657"/>
            <a:ext cx="577402" cy="307777"/>
          </a:xfrm>
          <a:prstGeom prst="rect">
            <a:avLst/>
          </a:prstGeom>
          <a:noFill/>
        </p:spPr>
        <p:txBody>
          <a:bodyPr wrap="none" rtlCol="0">
            <a:spAutoFit/>
          </a:bodyPr>
          <a:lstStyle/>
          <a:p>
            <a:r>
              <a:rPr lang="en-US" sz="1400" dirty="0"/>
              <a:t>Econ</a:t>
            </a:r>
          </a:p>
        </p:txBody>
      </p:sp>
      <p:sp>
        <p:nvSpPr>
          <p:cNvPr id="23" name="TextBox 22">
            <a:extLst>
              <a:ext uri="{FF2B5EF4-FFF2-40B4-BE49-F238E27FC236}">
                <a16:creationId xmlns:a16="http://schemas.microsoft.com/office/drawing/2014/main" id="{F57C526F-33A6-4E70-BC0D-207CE931BF64}"/>
              </a:ext>
            </a:extLst>
          </p:cNvPr>
          <p:cNvSpPr txBox="1"/>
          <p:nvPr/>
        </p:nvSpPr>
        <p:spPr>
          <a:xfrm rot="17830925">
            <a:off x="5800125" y="2591736"/>
            <a:ext cx="947695" cy="307777"/>
          </a:xfrm>
          <a:prstGeom prst="rect">
            <a:avLst/>
          </a:prstGeom>
          <a:noFill/>
        </p:spPr>
        <p:txBody>
          <a:bodyPr wrap="none" rtlCol="0">
            <a:spAutoFit/>
          </a:bodyPr>
          <a:lstStyle/>
          <a:p>
            <a:r>
              <a:rPr lang="en-US" sz="1400" dirty="0" err="1"/>
              <a:t>Engl</a:t>
            </a:r>
            <a:r>
              <a:rPr lang="en-US" sz="1400" dirty="0"/>
              <a:t> &amp;TC</a:t>
            </a:r>
          </a:p>
        </p:txBody>
      </p:sp>
      <p:sp>
        <p:nvSpPr>
          <p:cNvPr id="24" name="TextBox 23">
            <a:extLst>
              <a:ext uri="{FF2B5EF4-FFF2-40B4-BE49-F238E27FC236}">
                <a16:creationId xmlns:a16="http://schemas.microsoft.com/office/drawing/2014/main" id="{641267A8-008C-4FB3-87BE-BFFBD5085FC6}"/>
              </a:ext>
            </a:extLst>
          </p:cNvPr>
          <p:cNvSpPr txBox="1"/>
          <p:nvPr/>
        </p:nvSpPr>
        <p:spPr>
          <a:xfrm rot="17830925">
            <a:off x="3686687" y="2361790"/>
            <a:ext cx="780983" cy="307777"/>
          </a:xfrm>
          <a:prstGeom prst="rect">
            <a:avLst/>
          </a:prstGeom>
          <a:noFill/>
        </p:spPr>
        <p:txBody>
          <a:bodyPr wrap="none" rtlCol="0">
            <a:spAutoFit/>
          </a:bodyPr>
          <a:lstStyle/>
          <a:p>
            <a:r>
              <a:rPr lang="en-US" sz="1400" dirty="0"/>
              <a:t>Physics</a:t>
            </a:r>
          </a:p>
        </p:txBody>
      </p:sp>
      <p:sp>
        <p:nvSpPr>
          <p:cNvPr id="25" name="TextBox 24">
            <a:extLst>
              <a:ext uri="{FF2B5EF4-FFF2-40B4-BE49-F238E27FC236}">
                <a16:creationId xmlns:a16="http://schemas.microsoft.com/office/drawing/2014/main" id="{A4089C0A-C30F-4A7F-9432-01357B56C931}"/>
              </a:ext>
            </a:extLst>
          </p:cNvPr>
          <p:cNvSpPr txBox="1"/>
          <p:nvPr/>
        </p:nvSpPr>
        <p:spPr>
          <a:xfrm rot="17830925">
            <a:off x="3734430" y="2251743"/>
            <a:ext cx="579005" cy="307777"/>
          </a:xfrm>
          <a:prstGeom prst="rect">
            <a:avLst/>
          </a:prstGeom>
          <a:noFill/>
        </p:spPr>
        <p:txBody>
          <a:bodyPr wrap="none" rtlCol="0">
            <a:spAutoFit/>
          </a:bodyPr>
          <a:lstStyle/>
          <a:p>
            <a:r>
              <a:rPr lang="en-US" sz="1400" dirty="0"/>
              <a:t>MAE</a:t>
            </a:r>
          </a:p>
        </p:txBody>
      </p:sp>
      <p:sp>
        <p:nvSpPr>
          <p:cNvPr id="26" name="TextBox 25">
            <a:extLst>
              <a:ext uri="{FF2B5EF4-FFF2-40B4-BE49-F238E27FC236}">
                <a16:creationId xmlns:a16="http://schemas.microsoft.com/office/drawing/2014/main" id="{EA36F2F6-0491-433B-A26E-027DFAB8871C}"/>
              </a:ext>
            </a:extLst>
          </p:cNvPr>
          <p:cNvSpPr txBox="1"/>
          <p:nvPr/>
        </p:nvSpPr>
        <p:spPr>
          <a:xfrm rot="17830925">
            <a:off x="4379040" y="1875353"/>
            <a:ext cx="655949" cy="307777"/>
          </a:xfrm>
          <a:prstGeom prst="rect">
            <a:avLst/>
          </a:prstGeom>
          <a:noFill/>
        </p:spPr>
        <p:txBody>
          <a:bodyPr wrap="none" rtlCol="0">
            <a:spAutoFit/>
          </a:bodyPr>
          <a:lstStyle/>
          <a:p>
            <a:r>
              <a:rPr lang="en-US" sz="1400" dirty="0"/>
              <a:t>Chem</a:t>
            </a:r>
          </a:p>
        </p:txBody>
      </p:sp>
      <p:sp>
        <p:nvSpPr>
          <p:cNvPr id="28" name="TextBox 27">
            <a:extLst>
              <a:ext uri="{FF2B5EF4-FFF2-40B4-BE49-F238E27FC236}">
                <a16:creationId xmlns:a16="http://schemas.microsoft.com/office/drawing/2014/main" id="{EB9AC3D4-7C80-44F0-A988-DD47E5B0821B}"/>
              </a:ext>
            </a:extLst>
          </p:cNvPr>
          <p:cNvSpPr txBox="1"/>
          <p:nvPr/>
        </p:nvSpPr>
        <p:spPr>
          <a:xfrm>
            <a:off x="347446" y="2847013"/>
            <a:ext cx="2802935" cy="2123658"/>
          </a:xfrm>
          <a:prstGeom prst="rect">
            <a:avLst/>
          </a:prstGeom>
          <a:noFill/>
        </p:spPr>
        <p:txBody>
          <a:bodyPr wrap="square">
            <a:spAutoFit/>
          </a:bodyPr>
          <a:lstStyle/>
          <a:p>
            <a:r>
              <a:rPr lang="en-US" sz="1200" dirty="0"/>
              <a:t>Hist &amp; PS	1.21 	BIT	5.28 </a:t>
            </a:r>
          </a:p>
          <a:p>
            <a:r>
              <a:rPr lang="en-US" sz="1200" dirty="0"/>
              <a:t>MSE	3.46	</a:t>
            </a:r>
            <a:r>
              <a:rPr lang="en-US" sz="1200" dirty="0" err="1"/>
              <a:t>NERdS</a:t>
            </a:r>
            <a:r>
              <a:rPr lang="en-US" sz="1200" dirty="0"/>
              <a:t>	5.73</a:t>
            </a:r>
          </a:p>
          <a:p>
            <a:r>
              <a:rPr lang="en-US" sz="1200" dirty="0"/>
              <a:t>MAE	3.82	CS	5.98</a:t>
            </a:r>
          </a:p>
          <a:p>
            <a:r>
              <a:rPr lang="en-US" sz="1200" dirty="0"/>
              <a:t>Psych	3.87 	TEC	5.99</a:t>
            </a:r>
          </a:p>
          <a:p>
            <a:r>
              <a:rPr lang="en-US" sz="1200" dirty="0"/>
              <a:t>GGPE	3.87 	Engl &amp; TC	6.03</a:t>
            </a:r>
          </a:p>
          <a:p>
            <a:r>
              <a:rPr lang="en-US" sz="1200" dirty="0"/>
              <a:t>Physics	3.89 	Math	6.14</a:t>
            </a:r>
          </a:p>
          <a:p>
            <a:r>
              <a:rPr lang="en-US" sz="1200" dirty="0"/>
              <a:t>Chem	4.29 	ECE	6.26</a:t>
            </a:r>
          </a:p>
          <a:p>
            <a:r>
              <a:rPr lang="en-US" sz="1200" dirty="0"/>
              <a:t>ChE	4.49	</a:t>
            </a:r>
            <a:r>
              <a:rPr lang="en-US" sz="1200" dirty="0" err="1"/>
              <a:t>MinE</a:t>
            </a:r>
            <a:r>
              <a:rPr lang="en-US" sz="1200" dirty="0"/>
              <a:t>	6.81</a:t>
            </a:r>
          </a:p>
          <a:p>
            <a:r>
              <a:rPr lang="en-US" sz="1200" dirty="0"/>
              <a:t>Bio Sci	5.10	EMSE	7.26</a:t>
            </a:r>
          </a:p>
          <a:p>
            <a:r>
              <a:rPr lang="en-US" sz="1200" dirty="0"/>
              <a:t>Econ	5.14 	</a:t>
            </a:r>
            <a:r>
              <a:rPr lang="en-US" sz="1200" dirty="0" err="1"/>
              <a:t>CArE</a:t>
            </a:r>
            <a:r>
              <a:rPr lang="en-US" sz="1200" dirty="0"/>
              <a:t>	7.45</a:t>
            </a:r>
          </a:p>
          <a:p>
            <a:r>
              <a:rPr lang="en-US" sz="1200" dirty="0"/>
              <a:t>		ALP	8.02</a:t>
            </a:r>
          </a:p>
        </p:txBody>
      </p:sp>
      <p:sp>
        <p:nvSpPr>
          <p:cNvPr id="29" name="TextBox 28">
            <a:extLst>
              <a:ext uri="{FF2B5EF4-FFF2-40B4-BE49-F238E27FC236}">
                <a16:creationId xmlns:a16="http://schemas.microsoft.com/office/drawing/2014/main" id="{D0715C1F-3EA9-4AAE-B76E-F8B99B19D6B6}"/>
              </a:ext>
            </a:extLst>
          </p:cNvPr>
          <p:cNvSpPr txBox="1"/>
          <p:nvPr/>
        </p:nvSpPr>
        <p:spPr>
          <a:xfrm rot="17830925">
            <a:off x="7491501" y="2288530"/>
            <a:ext cx="601447" cy="307777"/>
          </a:xfrm>
          <a:prstGeom prst="rect">
            <a:avLst/>
          </a:prstGeom>
          <a:noFill/>
        </p:spPr>
        <p:txBody>
          <a:bodyPr wrap="none" rtlCol="0">
            <a:spAutoFit/>
          </a:bodyPr>
          <a:lstStyle/>
          <a:p>
            <a:r>
              <a:rPr lang="en-US" sz="1400" dirty="0" err="1"/>
              <a:t>CArE</a:t>
            </a:r>
            <a:endParaRPr lang="en-US" sz="1400" dirty="0"/>
          </a:p>
        </p:txBody>
      </p:sp>
      <p:sp>
        <p:nvSpPr>
          <p:cNvPr id="30" name="TextBox 29">
            <a:extLst>
              <a:ext uri="{FF2B5EF4-FFF2-40B4-BE49-F238E27FC236}">
                <a16:creationId xmlns:a16="http://schemas.microsoft.com/office/drawing/2014/main" id="{4CC98333-7589-40C1-A8DA-4F0A1B6CB2A3}"/>
              </a:ext>
            </a:extLst>
          </p:cNvPr>
          <p:cNvSpPr txBox="1"/>
          <p:nvPr/>
        </p:nvSpPr>
        <p:spPr>
          <a:xfrm rot="17830925">
            <a:off x="6438614" y="1931871"/>
            <a:ext cx="497252" cy="307777"/>
          </a:xfrm>
          <a:prstGeom prst="rect">
            <a:avLst/>
          </a:prstGeom>
          <a:noFill/>
        </p:spPr>
        <p:txBody>
          <a:bodyPr wrap="none" rtlCol="0">
            <a:spAutoFit/>
          </a:bodyPr>
          <a:lstStyle/>
          <a:p>
            <a:r>
              <a:rPr lang="en-US" sz="1400" dirty="0"/>
              <a:t>ECE</a:t>
            </a:r>
          </a:p>
        </p:txBody>
      </p:sp>
      <p:sp>
        <p:nvSpPr>
          <p:cNvPr id="31" name="TextBox 30">
            <a:extLst>
              <a:ext uri="{FF2B5EF4-FFF2-40B4-BE49-F238E27FC236}">
                <a16:creationId xmlns:a16="http://schemas.microsoft.com/office/drawing/2014/main" id="{22D091AB-380F-4601-9832-810F883244FB}"/>
              </a:ext>
            </a:extLst>
          </p:cNvPr>
          <p:cNvSpPr txBox="1"/>
          <p:nvPr/>
        </p:nvSpPr>
        <p:spPr>
          <a:xfrm rot="17830925">
            <a:off x="3829038" y="1867504"/>
            <a:ext cx="649537" cy="307777"/>
          </a:xfrm>
          <a:prstGeom prst="rect">
            <a:avLst/>
          </a:prstGeom>
          <a:noFill/>
        </p:spPr>
        <p:txBody>
          <a:bodyPr wrap="none" rtlCol="0">
            <a:spAutoFit/>
          </a:bodyPr>
          <a:lstStyle/>
          <a:p>
            <a:r>
              <a:rPr lang="en-US" sz="1400" dirty="0"/>
              <a:t>Psych</a:t>
            </a:r>
          </a:p>
        </p:txBody>
      </p:sp>
      <p:sp>
        <p:nvSpPr>
          <p:cNvPr id="32" name="TextBox 31">
            <a:extLst>
              <a:ext uri="{FF2B5EF4-FFF2-40B4-BE49-F238E27FC236}">
                <a16:creationId xmlns:a16="http://schemas.microsoft.com/office/drawing/2014/main" id="{3E2231EF-ED6B-4CE5-8844-E974EF551566}"/>
              </a:ext>
            </a:extLst>
          </p:cNvPr>
          <p:cNvSpPr txBox="1"/>
          <p:nvPr/>
        </p:nvSpPr>
        <p:spPr>
          <a:xfrm rot="17830925">
            <a:off x="5114216" y="1847243"/>
            <a:ext cx="721672" cy="307777"/>
          </a:xfrm>
          <a:prstGeom prst="rect">
            <a:avLst/>
          </a:prstGeom>
          <a:noFill/>
        </p:spPr>
        <p:txBody>
          <a:bodyPr wrap="none" rtlCol="0">
            <a:spAutoFit/>
          </a:bodyPr>
          <a:lstStyle/>
          <a:p>
            <a:r>
              <a:rPr lang="en-US" sz="1400" dirty="0"/>
              <a:t>Bio Sci</a:t>
            </a:r>
          </a:p>
        </p:txBody>
      </p:sp>
      <p:sp>
        <p:nvSpPr>
          <p:cNvPr id="33" name="TextBox 32">
            <a:extLst>
              <a:ext uri="{FF2B5EF4-FFF2-40B4-BE49-F238E27FC236}">
                <a16:creationId xmlns:a16="http://schemas.microsoft.com/office/drawing/2014/main" id="{70F065D7-3C45-4FC4-9649-7754AEC75170}"/>
              </a:ext>
            </a:extLst>
          </p:cNvPr>
          <p:cNvSpPr txBox="1"/>
          <p:nvPr/>
        </p:nvSpPr>
        <p:spPr>
          <a:xfrm rot="17830925">
            <a:off x="6813247" y="2288530"/>
            <a:ext cx="609462" cy="307777"/>
          </a:xfrm>
          <a:prstGeom prst="rect">
            <a:avLst/>
          </a:prstGeom>
          <a:noFill/>
        </p:spPr>
        <p:txBody>
          <a:bodyPr wrap="none" rtlCol="0">
            <a:spAutoFit/>
          </a:bodyPr>
          <a:lstStyle/>
          <a:p>
            <a:r>
              <a:rPr lang="en-US" sz="1400" dirty="0" err="1"/>
              <a:t>MinE</a:t>
            </a:r>
            <a:endParaRPr lang="en-US" sz="1400" dirty="0"/>
          </a:p>
        </p:txBody>
      </p:sp>
      <p:sp>
        <p:nvSpPr>
          <p:cNvPr id="34" name="TextBox 33">
            <a:extLst>
              <a:ext uri="{FF2B5EF4-FFF2-40B4-BE49-F238E27FC236}">
                <a16:creationId xmlns:a16="http://schemas.microsoft.com/office/drawing/2014/main" id="{B8C4E4D7-50DD-42BF-8155-DCDC04A48A83}"/>
              </a:ext>
            </a:extLst>
          </p:cNvPr>
          <p:cNvSpPr txBox="1"/>
          <p:nvPr/>
        </p:nvSpPr>
        <p:spPr>
          <a:xfrm rot="17830925">
            <a:off x="8169888" y="1922125"/>
            <a:ext cx="519694" cy="307777"/>
          </a:xfrm>
          <a:prstGeom prst="rect">
            <a:avLst/>
          </a:prstGeom>
          <a:noFill/>
        </p:spPr>
        <p:txBody>
          <a:bodyPr wrap="none" rtlCol="0">
            <a:spAutoFit/>
          </a:bodyPr>
          <a:lstStyle/>
          <a:p>
            <a:r>
              <a:rPr lang="en-US" sz="1400" dirty="0"/>
              <a:t>ALP</a:t>
            </a:r>
          </a:p>
        </p:txBody>
      </p:sp>
      <p:sp>
        <p:nvSpPr>
          <p:cNvPr id="35" name="TextBox 34">
            <a:extLst>
              <a:ext uri="{FF2B5EF4-FFF2-40B4-BE49-F238E27FC236}">
                <a16:creationId xmlns:a16="http://schemas.microsoft.com/office/drawing/2014/main" id="{2389E828-05D2-4675-9CA5-F8CEFCBCC3B9}"/>
              </a:ext>
            </a:extLst>
          </p:cNvPr>
          <p:cNvSpPr txBox="1"/>
          <p:nvPr/>
        </p:nvSpPr>
        <p:spPr>
          <a:xfrm rot="17830925">
            <a:off x="6098235" y="2152360"/>
            <a:ext cx="391454" cy="307777"/>
          </a:xfrm>
          <a:prstGeom prst="rect">
            <a:avLst/>
          </a:prstGeom>
          <a:noFill/>
        </p:spPr>
        <p:txBody>
          <a:bodyPr wrap="none" rtlCol="0">
            <a:spAutoFit/>
          </a:bodyPr>
          <a:lstStyle/>
          <a:p>
            <a:r>
              <a:rPr lang="en-US" sz="1400" dirty="0"/>
              <a:t>CS</a:t>
            </a:r>
          </a:p>
        </p:txBody>
      </p:sp>
      <p:sp>
        <p:nvSpPr>
          <p:cNvPr id="36" name="TextBox 35">
            <a:extLst>
              <a:ext uri="{FF2B5EF4-FFF2-40B4-BE49-F238E27FC236}">
                <a16:creationId xmlns:a16="http://schemas.microsoft.com/office/drawing/2014/main" id="{BD50EAC4-6280-43CB-B32D-D86CAD2D6F7A}"/>
              </a:ext>
            </a:extLst>
          </p:cNvPr>
          <p:cNvSpPr txBox="1"/>
          <p:nvPr/>
        </p:nvSpPr>
        <p:spPr>
          <a:xfrm rot="17830925">
            <a:off x="3798668" y="1726254"/>
            <a:ext cx="641522" cy="307777"/>
          </a:xfrm>
          <a:prstGeom prst="rect">
            <a:avLst/>
          </a:prstGeom>
          <a:noFill/>
        </p:spPr>
        <p:txBody>
          <a:bodyPr wrap="none" rtlCol="0">
            <a:spAutoFit/>
          </a:bodyPr>
          <a:lstStyle/>
          <a:p>
            <a:r>
              <a:rPr lang="en-US" sz="1400" dirty="0"/>
              <a:t>GGPE</a:t>
            </a:r>
          </a:p>
        </p:txBody>
      </p:sp>
      <p:sp>
        <p:nvSpPr>
          <p:cNvPr id="37" name="TextBox 36">
            <a:extLst>
              <a:ext uri="{FF2B5EF4-FFF2-40B4-BE49-F238E27FC236}">
                <a16:creationId xmlns:a16="http://schemas.microsoft.com/office/drawing/2014/main" id="{1184C33D-3A16-4906-9BCA-2322097CEE76}"/>
              </a:ext>
            </a:extLst>
          </p:cNvPr>
          <p:cNvSpPr txBox="1"/>
          <p:nvPr/>
        </p:nvSpPr>
        <p:spPr>
          <a:xfrm rot="17830925">
            <a:off x="7360265" y="1880098"/>
            <a:ext cx="643125" cy="307777"/>
          </a:xfrm>
          <a:prstGeom prst="rect">
            <a:avLst/>
          </a:prstGeom>
          <a:noFill/>
        </p:spPr>
        <p:txBody>
          <a:bodyPr wrap="none" rtlCol="0">
            <a:spAutoFit/>
          </a:bodyPr>
          <a:lstStyle/>
          <a:p>
            <a:r>
              <a:rPr lang="en-US" sz="1400" dirty="0"/>
              <a:t>EMSE</a:t>
            </a:r>
          </a:p>
        </p:txBody>
      </p:sp>
      <p:sp>
        <p:nvSpPr>
          <p:cNvPr id="38" name="TextBox 37">
            <a:extLst>
              <a:ext uri="{FF2B5EF4-FFF2-40B4-BE49-F238E27FC236}">
                <a16:creationId xmlns:a16="http://schemas.microsoft.com/office/drawing/2014/main" id="{9937B053-F739-4564-9190-3EA04ECC47D9}"/>
              </a:ext>
            </a:extLst>
          </p:cNvPr>
          <p:cNvSpPr txBox="1"/>
          <p:nvPr/>
        </p:nvSpPr>
        <p:spPr>
          <a:xfrm rot="17830925">
            <a:off x="983849" y="1758376"/>
            <a:ext cx="938077" cy="307777"/>
          </a:xfrm>
          <a:prstGeom prst="rect">
            <a:avLst/>
          </a:prstGeom>
          <a:noFill/>
        </p:spPr>
        <p:txBody>
          <a:bodyPr wrap="none" rtlCol="0">
            <a:spAutoFit/>
          </a:bodyPr>
          <a:lstStyle/>
          <a:p>
            <a:r>
              <a:rPr lang="en-US" sz="1400" dirty="0"/>
              <a:t>Hist &amp; PS</a:t>
            </a:r>
          </a:p>
        </p:txBody>
      </p:sp>
      <p:sp>
        <p:nvSpPr>
          <p:cNvPr id="39" name="TextBox 38">
            <a:extLst>
              <a:ext uri="{FF2B5EF4-FFF2-40B4-BE49-F238E27FC236}">
                <a16:creationId xmlns:a16="http://schemas.microsoft.com/office/drawing/2014/main" id="{078072FA-4E5E-403F-BC8F-C5F4067DD183}"/>
              </a:ext>
            </a:extLst>
          </p:cNvPr>
          <p:cNvSpPr txBox="1"/>
          <p:nvPr/>
        </p:nvSpPr>
        <p:spPr>
          <a:xfrm rot="17830925">
            <a:off x="5434312" y="1948618"/>
            <a:ext cx="461986" cy="307777"/>
          </a:xfrm>
          <a:prstGeom prst="rect">
            <a:avLst/>
          </a:prstGeom>
          <a:noFill/>
        </p:spPr>
        <p:txBody>
          <a:bodyPr wrap="none" rtlCol="0">
            <a:spAutoFit/>
          </a:bodyPr>
          <a:lstStyle/>
          <a:p>
            <a:r>
              <a:rPr lang="en-US" sz="1400" dirty="0"/>
              <a:t>BIT</a:t>
            </a:r>
          </a:p>
        </p:txBody>
      </p:sp>
      <p:sp>
        <p:nvSpPr>
          <p:cNvPr id="40" name="TextBox 39">
            <a:extLst>
              <a:ext uri="{FF2B5EF4-FFF2-40B4-BE49-F238E27FC236}">
                <a16:creationId xmlns:a16="http://schemas.microsoft.com/office/drawing/2014/main" id="{00C28466-27C9-4B35-8DA0-BC38A7E86960}"/>
              </a:ext>
            </a:extLst>
          </p:cNvPr>
          <p:cNvSpPr txBox="1"/>
          <p:nvPr/>
        </p:nvSpPr>
        <p:spPr>
          <a:xfrm rot="17830925">
            <a:off x="6184830" y="1893843"/>
            <a:ext cx="607859" cy="307777"/>
          </a:xfrm>
          <a:prstGeom prst="rect">
            <a:avLst/>
          </a:prstGeom>
          <a:noFill/>
        </p:spPr>
        <p:txBody>
          <a:bodyPr wrap="none" rtlCol="0">
            <a:spAutoFit/>
          </a:bodyPr>
          <a:lstStyle/>
          <a:p>
            <a:r>
              <a:rPr lang="en-US" sz="1400" dirty="0"/>
              <a:t>Math</a:t>
            </a:r>
          </a:p>
        </p:txBody>
      </p:sp>
      <p:sp>
        <p:nvSpPr>
          <p:cNvPr id="41" name="TextBox 40">
            <a:extLst>
              <a:ext uri="{FF2B5EF4-FFF2-40B4-BE49-F238E27FC236}">
                <a16:creationId xmlns:a16="http://schemas.microsoft.com/office/drawing/2014/main" id="{E22D1DC1-6EF0-4B80-8C0D-C9C7FA17A10C}"/>
              </a:ext>
            </a:extLst>
          </p:cNvPr>
          <p:cNvSpPr txBox="1"/>
          <p:nvPr/>
        </p:nvSpPr>
        <p:spPr>
          <a:xfrm rot="17830925">
            <a:off x="6060264" y="1940887"/>
            <a:ext cx="502061" cy="307777"/>
          </a:xfrm>
          <a:prstGeom prst="rect">
            <a:avLst/>
          </a:prstGeom>
          <a:noFill/>
        </p:spPr>
        <p:txBody>
          <a:bodyPr wrap="none" rtlCol="0">
            <a:spAutoFit/>
          </a:bodyPr>
          <a:lstStyle/>
          <a:p>
            <a:r>
              <a:rPr lang="en-US" sz="1400" dirty="0"/>
              <a:t>TEC</a:t>
            </a:r>
          </a:p>
        </p:txBody>
      </p:sp>
      <p:sp>
        <p:nvSpPr>
          <p:cNvPr id="42" name="TextBox 41">
            <a:extLst>
              <a:ext uri="{FF2B5EF4-FFF2-40B4-BE49-F238E27FC236}">
                <a16:creationId xmlns:a16="http://schemas.microsoft.com/office/drawing/2014/main" id="{C07BE773-FE36-41B8-9367-418E0B89DF1D}"/>
              </a:ext>
            </a:extLst>
          </p:cNvPr>
          <p:cNvSpPr txBox="1"/>
          <p:nvPr/>
        </p:nvSpPr>
        <p:spPr>
          <a:xfrm rot="17830925">
            <a:off x="3522234" y="2258391"/>
            <a:ext cx="542136" cy="307777"/>
          </a:xfrm>
          <a:prstGeom prst="rect">
            <a:avLst/>
          </a:prstGeom>
          <a:noFill/>
        </p:spPr>
        <p:txBody>
          <a:bodyPr wrap="none" rtlCol="0">
            <a:spAutoFit/>
          </a:bodyPr>
          <a:lstStyle/>
          <a:p>
            <a:r>
              <a:rPr lang="en-US" sz="1400" dirty="0"/>
              <a:t>MSE</a:t>
            </a:r>
          </a:p>
        </p:txBody>
      </p:sp>
      <p:sp>
        <p:nvSpPr>
          <p:cNvPr id="43" name="TextBox 42">
            <a:extLst>
              <a:ext uri="{FF2B5EF4-FFF2-40B4-BE49-F238E27FC236}">
                <a16:creationId xmlns:a16="http://schemas.microsoft.com/office/drawing/2014/main" id="{97A32A98-9A46-46F0-9A92-390AD98BC635}"/>
              </a:ext>
            </a:extLst>
          </p:cNvPr>
          <p:cNvSpPr txBox="1"/>
          <p:nvPr/>
        </p:nvSpPr>
        <p:spPr>
          <a:xfrm rot="17830925">
            <a:off x="4571701" y="2248216"/>
            <a:ext cx="505267" cy="307777"/>
          </a:xfrm>
          <a:prstGeom prst="rect">
            <a:avLst/>
          </a:prstGeom>
          <a:noFill/>
        </p:spPr>
        <p:txBody>
          <a:bodyPr wrap="none" rtlCol="0">
            <a:spAutoFit/>
          </a:bodyPr>
          <a:lstStyle/>
          <a:p>
            <a:r>
              <a:rPr lang="en-US" sz="1400" dirty="0"/>
              <a:t>ChE</a:t>
            </a:r>
          </a:p>
        </p:txBody>
      </p:sp>
      <p:sp>
        <p:nvSpPr>
          <p:cNvPr id="44" name="TextBox 43">
            <a:extLst>
              <a:ext uri="{FF2B5EF4-FFF2-40B4-BE49-F238E27FC236}">
                <a16:creationId xmlns:a16="http://schemas.microsoft.com/office/drawing/2014/main" id="{4A06741F-74BA-4B29-B6C4-494F9758A0C1}"/>
              </a:ext>
            </a:extLst>
          </p:cNvPr>
          <p:cNvSpPr txBox="1"/>
          <p:nvPr/>
        </p:nvSpPr>
        <p:spPr>
          <a:xfrm rot="17830925">
            <a:off x="5653284" y="2326013"/>
            <a:ext cx="728084" cy="307777"/>
          </a:xfrm>
          <a:prstGeom prst="rect">
            <a:avLst/>
          </a:prstGeom>
          <a:noFill/>
        </p:spPr>
        <p:txBody>
          <a:bodyPr wrap="none" rtlCol="0">
            <a:spAutoFit/>
          </a:bodyPr>
          <a:lstStyle/>
          <a:p>
            <a:r>
              <a:rPr lang="en-US" sz="1400" dirty="0"/>
              <a:t>NERdS</a:t>
            </a:r>
          </a:p>
        </p:txBody>
      </p:sp>
      <p:sp>
        <p:nvSpPr>
          <p:cNvPr id="9" name="TextBox 8">
            <a:extLst>
              <a:ext uri="{FF2B5EF4-FFF2-40B4-BE49-F238E27FC236}">
                <a16:creationId xmlns:a16="http://schemas.microsoft.com/office/drawing/2014/main" id="{68D9F52C-AEA2-F1B2-A673-AA0F64850158}"/>
              </a:ext>
            </a:extLst>
          </p:cNvPr>
          <p:cNvSpPr txBox="1"/>
          <p:nvPr/>
        </p:nvSpPr>
        <p:spPr>
          <a:xfrm>
            <a:off x="7255309" y="2235999"/>
            <a:ext cx="226265" cy="307777"/>
          </a:xfrm>
          <a:prstGeom prst="rect">
            <a:avLst/>
          </a:prstGeom>
          <a:noFill/>
        </p:spPr>
        <p:txBody>
          <a:bodyPr wrap="square" rtlCol="0">
            <a:spAutoFit/>
          </a:bodyPr>
          <a:lstStyle/>
          <a:p>
            <a:r>
              <a:rPr lang="en-US" sz="1400" dirty="0">
                <a:solidFill>
                  <a:srgbClr val="FF0000"/>
                </a:solidFill>
              </a:rPr>
              <a:t>7</a:t>
            </a:r>
          </a:p>
        </p:txBody>
      </p:sp>
      <p:sp>
        <p:nvSpPr>
          <p:cNvPr id="11" name="TextBox 10">
            <a:extLst>
              <a:ext uri="{FF2B5EF4-FFF2-40B4-BE49-F238E27FC236}">
                <a16:creationId xmlns:a16="http://schemas.microsoft.com/office/drawing/2014/main" id="{BBAB119F-1C85-C5E4-6D03-3868D55ADA06}"/>
              </a:ext>
            </a:extLst>
          </p:cNvPr>
          <p:cNvSpPr txBox="1"/>
          <p:nvPr/>
        </p:nvSpPr>
        <p:spPr>
          <a:xfrm>
            <a:off x="8278646" y="2235999"/>
            <a:ext cx="226265" cy="307777"/>
          </a:xfrm>
          <a:prstGeom prst="rect">
            <a:avLst/>
          </a:prstGeom>
          <a:noFill/>
        </p:spPr>
        <p:txBody>
          <a:bodyPr wrap="square" rtlCol="0">
            <a:spAutoFit/>
          </a:bodyPr>
          <a:lstStyle/>
          <a:p>
            <a:r>
              <a:rPr lang="en-US" sz="1400" dirty="0">
                <a:solidFill>
                  <a:srgbClr val="FF0000"/>
                </a:solidFill>
              </a:rPr>
              <a:t>8</a:t>
            </a:r>
          </a:p>
        </p:txBody>
      </p:sp>
    </p:spTree>
    <p:extLst>
      <p:ext uri="{BB962C8B-B14F-4D97-AF65-F5344CB8AC3E}">
        <p14:creationId xmlns:p14="http://schemas.microsoft.com/office/powerpoint/2010/main" val="447178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11F9-BE97-4B68-B138-42C49BA8193B}"/>
              </a:ext>
            </a:extLst>
          </p:cNvPr>
          <p:cNvSpPr>
            <a:spLocks noGrp="1"/>
          </p:cNvSpPr>
          <p:nvPr>
            <p:ph type="title"/>
          </p:nvPr>
        </p:nvSpPr>
        <p:spPr/>
        <p:txBody>
          <a:bodyPr/>
          <a:lstStyle/>
          <a:p>
            <a:pPr algn="ctr"/>
            <a:r>
              <a:rPr lang="en-US" dirty="0">
                <a:latin typeface="+mj-lt"/>
              </a:rPr>
              <a:t>AY 22-23</a:t>
            </a:r>
          </a:p>
        </p:txBody>
      </p:sp>
      <p:sp>
        <p:nvSpPr>
          <p:cNvPr id="3" name="Content Placeholder 2">
            <a:extLst>
              <a:ext uri="{FF2B5EF4-FFF2-40B4-BE49-F238E27FC236}">
                <a16:creationId xmlns:a16="http://schemas.microsoft.com/office/drawing/2014/main" id="{06782454-C626-4185-8A1F-1469AA38B5AF}"/>
              </a:ext>
            </a:extLst>
          </p:cNvPr>
          <p:cNvSpPr>
            <a:spLocks noGrp="1"/>
          </p:cNvSpPr>
          <p:nvPr>
            <p:ph idx="1"/>
          </p:nvPr>
        </p:nvSpPr>
        <p:spPr>
          <a:xfrm>
            <a:off x="628650" y="1369219"/>
            <a:ext cx="7886700" cy="3266054"/>
          </a:xfrm>
        </p:spPr>
        <p:txBody>
          <a:bodyPr>
            <a:normAutofit/>
          </a:bodyPr>
          <a:lstStyle/>
          <a:p>
            <a:pPr>
              <a:buNone/>
            </a:pPr>
            <a:r>
              <a:rPr lang="en-US" dirty="0">
                <a:latin typeface="Orgon Slab" panose="02000503000000020004" pitchFamily="50" charset="0"/>
              </a:rPr>
              <a:t>Department</a:t>
            </a:r>
          </a:p>
          <a:p>
            <a:endParaRPr lang="en-US" dirty="0">
              <a:latin typeface="Orgon Slab" panose="02000503000000020004" pitchFamily="50" charset="0"/>
            </a:endParaRPr>
          </a:p>
        </p:txBody>
      </p:sp>
      <p:sp>
        <p:nvSpPr>
          <p:cNvPr id="4" name="TextBox 3">
            <a:extLst>
              <a:ext uri="{FF2B5EF4-FFF2-40B4-BE49-F238E27FC236}">
                <a16:creationId xmlns:a16="http://schemas.microsoft.com/office/drawing/2014/main" id="{6FA87B80-30F2-4790-9804-0882ABD5E681}"/>
              </a:ext>
            </a:extLst>
          </p:cNvPr>
          <p:cNvSpPr txBox="1"/>
          <p:nvPr/>
        </p:nvSpPr>
        <p:spPr>
          <a:xfrm>
            <a:off x="1008175" y="903120"/>
            <a:ext cx="7127657" cy="307777"/>
          </a:xfrm>
          <a:prstGeom prst="rect">
            <a:avLst/>
          </a:prstGeom>
          <a:noFill/>
        </p:spPr>
        <p:txBody>
          <a:bodyPr wrap="none" rtlCol="0">
            <a:spAutoFit/>
          </a:bodyPr>
          <a:lstStyle/>
          <a:p>
            <a:pPr algn="ctr"/>
            <a:r>
              <a:rPr lang="en-US" sz="1400" dirty="0">
                <a:latin typeface="+mj-lt"/>
              </a:rPr>
              <a:t>*Did not include Lecturers, Research NTT, Chancellor’s profs, or administrators in numbers</a:t>
            </a:r>
          </a:p>
        </p:txBody>
      </p:sp>
      <p:cxnSp>
        <p:nvCxnSpPr>
          <p:cNvPr id="6" name="Straight Connector 5">
            <a:extLst>
              <a:ext uri="{FF2B5EF4-FFF2-40B4-BE49-F238E27FC236}">
                <a16:creationId xmlns:a16="http://schemas.microsoft.com/office/drawing/2014/main" id="{A6D09CBD-7564-44A5-8AD4-6B9F0B686BE6}"/>
              </a:ext>
            </a:extLst>
          </p:cNvPr>
          <p:cNvCxnSpPr>
            <a:cxnSpLocks/>
            <a:stCxn id="7" idx="0"/>
          </p:cNvCxnSpPr>
          <p:nvPr/>
        </p:nvCxnSpPr>
        <p:spPr>
          <a:xfrm>
            <a:off x="240342" y="2240049"/>
            <a:ext cx="8729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279FF-E7F8-46E6-966E-1E167457A3BB}"/>
              </a:ext>
            </a:extLst>
          </p:cNvPr>
          <p:cNvSpPr txBox="1"/>
          <p:nvPr/>
        </p:nvSpPr>
        <p:spPr>
          <a:xfrm>
            <a:off x="96713" y="2240049"/>
            <a:ext cx="287258" cy="307777"/>
          </a:xfrm>
          <a:prstGeom prst="rect">
            <a:avLst/>
          </a:prstGeom>
          <a:noFill/>
        </p:spPr>
        <p:txBody>
          <a:bodyPr wrap="none" rtlCol="0">
            <a:spAutoFit/>
          </a:bodyPr>
          <a:lstStyle/>
          <a:p>
            <a:r>
              <a:rPr lang="en-US" sz="1400" dirty="0">
                <a:solidFill>
                  <a:srgbClr val="FF0000"/>
                </a:solidFill>
              </a:rPr>
              <a:t>0</a:t>
            </a:r>
          </a:p>
        </p:txBody>
      </p:sp>
      <p:sp>
        <p:nvSpPr>
          <p:cNvPr id="8" name="TextBox 7">
            <a:extLst>
              <a:ext uri="{FF2B5EF4-FFF2-40B4-BE49-F238E27FC236}">
                <a16:creationId xmlns:a16="http://schemas.microsoft.com/office/drawing/2014/main" id="{62BBAEC6-4578-4AC4-A4A9-8247AD86DA3B}"/>
              </a:ext>
            </a:extLst>
          </p:cNvPr>
          <p:cNvSpPr txBox="1"/>
          <p:nvPr/>
        </p:nvSpPr>
        <p:spPr>
          <a:xfrm>
            <a:off x="1120049" y="2237268"/>
            <a:ext cx="226265" cy="307777"/>
          </a:xfrm>
          <a:prstGeom prst="rect">
            <a:avLst/>
          </a:prstGeom>
          <a:noFill/>
        </p:spPr>
        <p:txBody>
          <a:bodyPr wrap="square" rtlCol="0">
            <a:spAutoFit/>
          </a:bodyPr>
          <a:lstStyle/>
          <a:p>
            <a:r>
              <a:rPr lang="en-US" sz="1400" dirty="0">
                <a:solidFill>
                  <a:srgbClr val="FF0000"/>
                </a:solidFill>
              </a:rPr>
              <a:t>1</a:t>
            </a:r>
          </a:p>
        </p:txBody>
      </p:sp>
      <p:sp>
        <p:nvSpPr>
          <p:cNvPr id="10" name="TextBox 9">
            <a:extLst>
              <a:ext uri="{FF2B5EF4-FFF2-40B4-BE49-F238E27FC236}">
                <a16:creationId xmlns:a16="http://schemas.microsoft.com/office/drawing/2014/main" id="{D61D9137-0F9C-4620-BA70-590B4FECFC01}"/>
              </a:ext>
            </a:extLst>
          </p:cNvPr>
          <p:cNvSpPr txBox="1"/>
          <p:nvPr/>
        </p:nvSpPr>
        <p:spPr>
          <a:xfrm>
            <a:off x="2143386" y="2237268"/>
            <a:ext cx="226265" cy="307777"/>
          </a:xfrm>
          <a:prstGeom prst="rect">
            <a:avLst/>
          </a:prstGeom>
          <a:noFill/>
        </p:spPr>
        <p:txBody>
          <a:bodyPr wrap="square" rtlCol="0">
            <a:spAutoFit/>
          </a:bodyPr>
          <a:lstStyle/>
          <a:p>
            <a:r>
              <a:rPr lang="en-US" sz="1400" dirty="0">
                <a:solidFill>
                  <a:srgbClr val="FF0000"/>
                </a:solidFill>
              </a:rPr>
              <a:t>2</a:t>
            </a:r>
          </a:p>
        </p:txBody>
      </p:sp>
      <p:sp>
        <p:nvSpPr>
          <p:cNvPr id="12" name="TextBox 11">
            <a:extLst>
              <a:ext uri="{FF2B5EF4-FFF2-40B4-BE49-F238E27FC236}">
                <a16:creationId xmlns:a16="http://schemas.microsoft.com/office/drawing/2014/main" id="{66260B3F-5767-4E3F-86D8-260053B8360E}"/>
              </a:ext>
            </a:extLst>
          </p:cNvPr>
          <p:cNvSpPr txBox="1"/>
          <p:nvPr/>
        </p:nvSpPr>
        <p:spPr>
          <a:xfrm>
            <a:off x="3166723" y="2237268"/>
            <a:ext cx="226265" cy="307777"/>
          </a:xfrm>
          <a:prstGeom prst="rect">
            <a:avLst/>
          </a:prstGeom>
          <a:noFill/>
        </p:spPr>
        <p:txBody>
          <a:bodyPr wrap="square" rtlCol="0">
            <a:spAutoFit/>
          </a:bodyPr>
          <a:lstStyle/>
          <a:p>
            <a:r>
              <a:rPr lang="en-US" sz="1400" dirty="0">
                <a:solidFill>
                  <a:srgbClr val="FF0000"/>
                </a:solidFill>
              </a:rPr>
              <a:t>3</a:t>
            </a:r>
          </a:p>
        </p:txBody>
      </p:sp>
      <p:sp>
        <p:nvSpPr>
          <p:cNvPr id="14" name="TextBox 13">
            <a:extLst>
              <a:ext uri="{FF2B5EF4-FFF2-40B4-BE49-F238E27FC236}">
                <a16:creationId xmlns:a16="http://schemas.microsoft.com/office/drawing/2014/main" id="{3F544143-E525-497F-A5BF-78A5DB91A715}"/>
              </a:ext>
            </a:extLst>
          </p:cNvPr>
          <p:cNvSpPr txBox="1"/>
          <p:nvPr/>
        </p:nvSpPr>
        <p:spPr>
          <a:xfrm>
            <a:off x="4190059" y="2229553"/>
            <a:ext cx="226265" cy="307777"/>
          </a:xfrm>
          <a:prstGeom prst="rect">
            <a:avLst/>
          </a:prstGeom>
          <a:noFill/>
        </p:spPr>
        <p:txBody>
          <a:bodyPr wrap="square" rtlCol="0">
            <a:spAutoFit/>
          </a:bodyPr>
          <a:lstStyle/>
          <a:p>
            <a:r>
              <a:rPr lang="en-US" sz="1400" dirty="0">
                <a:solidFill>
                  <a:srgbClr val="FF0000"/>
                </a:solidFill>
              </a:rPr>
              <a:t>4</a:t>
            </a:r>
          </a:p>
        </p:txBody>
      </p:sp>
      <p:sp>
        <p:nvSpPr>
          <p:cNvPr id="16" name="TextBox 15">
            <a:extLst>
              <a:ext uri="{FF2B5EF4-FFF2-40B4-BE49-F238E27FC236}">
                <a16:creationId xmlns:a16="http://schemas.microsoft.com/office/drawing/2014/main" id="{1686A953-A685-4FD0-81DE-8EC9E2E92548}"/>
              </a:ext>
            </a:extLst>
          </p:cNvPr>
          <p:cNvSpPr txBox="1"/>
          <p:nvPr/>
        </p:nvSpPr>
        <p:spPr>
          <a:xfrm>
            <a:off x="5213396" y="2229553"/>
            <a:ext cx="226265" cy="307777"/>
          </a:xfrm>
          <a:prstGeom prst="rect">
            <a:avLst/>
          </a:prstGeom>
          <a:noFill/>
        </p:spPr>
        <p:txBody>
          <a:bodyPr wrap="square" rtlCol="0">
            <a:spAutoFit/>
          </a:bodyPr>
          <a:lstStyle/>
          <a:p>
            <a:r>
              <a:rPr lang="en-US" sz="1400" dirty="0">
                <a:solidFill>
                  <a:srgbClr val="FF0000"/>
                </a:solidFill>
              </a:rPr>
              <a:t>5</a:t>
            </a:r>
          </a:p>
        </p:txBody>
      </p:sp>
      <p:sp>
        <p:nvSpPr>
          <p:cNvPr id="18" name="TextBox 17">
            <a:extLst>
              <a:ext uri="{FF2B5EF4-FFF2-40B4-BE49-F238E27FC236}">
                <a16:creationId xmlns:a16="http://schemas.microsoft.com/office/drawing/2014/main" id="{EC992A4F-3B04-4A49-84A6-153E8D7929F1}"/>
              </a:ext>
            </a:extLst>
          </p:cNvPr>
          <p:cNvSpPr txBox="1"/>
          <p:nvPr/>
        </p:nvSpPr>
        <p:spPr>
          <a:xfrm>
            <a:off x="6236733" y="2229553"/>
            <a:ext cx="226265" cy="307777"/>
          </a:xfrm>
          <a:prstGeom prst="rect">
            <a:avLst/>
          </a:prstGeom>
          <a:noFill/>
        </p:spPr>
        <p:txBody>
          <a:bodyPr wrap="square" rtlCol="0">
            <a:spAutoFit/>
          </a:bodyPr>
          <a:lstStyle/>
          <a:p>
            <a:r>
              <a:rPr lang="en-US" sz="1400" dirty="0">
                <a:solidFill>
                  <a:srgbClr val="FF0000"/>
                </a:solidFill>
              </a:rPr>
              <a:t>6</a:t>
            </a:r>
          </a:p>
        </p:txBody>
      </p:sp>
      <p:sp>
        <p:nvSpPr>
          <p:cNvPr id="22" name="TextBox 21">
            <a:extLst>
              <a:ext uri="{FF2B5EF4-FFF2-40B4-BE49-F238E27FC236}">
                <a16:creationId xmlns:a16="http://schemas.microsoft.com/office/drawing/2014/main" id="{E8DC3D0A-CE30-4B67-8172-6A2F82EFCCC7}"/>
              </a:ext>
            </a:extLst>
          </p:cNvPr>
          <p:cNvSpPr txBox="1"/>
          <p:nvPr/>
        </p:nvSpPr>
        <p:spPr>
          <a:xfrm rot="17830925">
            <a:off x="2557303" y="1898917"/>
            <a:ext cx="577402" cy="307777"/>
          </a:xfrm>
          <a:prstGeom prst="rect">
            <a:avLst/>
          </a:prstGeom>
          <a:noFill/>
        </p:spPr>
        <p:txBody>
          <a:bodyPr wrap="none" rtlCol="0">
            <a:spAutoFit/>
          </a:bodyPr>
          <a:lstStyle/>
          <a:p>
            <a:r>
              <a:rPr lang="en-US" sz="1400" dirty="0"/>
              <a:t>Econ</a:t>
            </a:r>
          </a:p>
        </p:txBody>
      </p:sp>
      <p:sp>
        <p:nvSpPr>
          <p:cNvPr id="23" name="TextBox 22">
            <a:extLst>
              <a:ext uri="{FF2B5EF4-FFF2-40B4-BE49-F238E27FC236}">
                <a16:creationId xmlns:a16="http://schemas.microsoft.com/office/drawing/2014/main" id="{F57C526F-33A6-4E70-BC0D-207CE931BF64}"/>
              </a:ext>
            </a:extLst>
          </p:cNvPr>
          <p:cNvSpPr txBox="1"/>
          <p:nvPr/>
        </p:nvSpPr>
        <p:spPr>
          <a:xfrm rot="17830925">
            <a:off x="5312927" y="1769403"/>
            <a:ext cx="947695" cy="307777"/>
          </a:xfrm>
          <a:prstGeom prst="rect">
            <a:avLst/>
          </a:prstGeom>
          <a:noFill/>
        </p:spPr>
        <p:txBody>
          <a:bodyPr wrap="none" rtlCol="0">
            <a:spAutoFit/>
          </a:bodyPr>
          <a:lstStyle/>
          <a:p>
            <a:r>
              <a:rPr lang="en-US" sz="1400" dirty="0" err="1"/>
              <a:t>Engl</a:t>
            </a:r>
            <a:r>
              <a:rPr lang="en-US" sz="1400" dirty="0"/>
              <a:t> &amp;TC</a:t>
            </a:r>
          </a:p>
        </p:txBody>
      </p:sp>
      <p:sp>
        <p:nvSpPr>
          <p:cNvPr id="24" name="TextBox 23">
            <a:extLst>
              <a:ext uri="{FF2B5EF4-FFF2-40B4-BE49-F238E27FC236}">
                <a16:creationId xmlns:a16="http://schemas.microsoft.com/office/drawing/2014/main" id="{641267A8-008C-4FB3-87BE-BFFBD5085FC6}"/>
              </a:ext>
            </a:extLst>
          </p:cNvPr>
          <p:cNvSpPr txBox="1"/>
          <p:nvPr/>
        </p:nvSpPr>
        <p:spPr>
          <a:xfrm rot="17830925">
            <a:off x="5278210" y="2772088"/>
            <a:ext cx="780983" cy="307777"/>
          </a:xfrm>
          <a:prstGeom prst="rect">
            <a:avLst/>
          </a:prstGeom>
          <a:noFill/>
        </p:spPr>
        <p:txBody>
          <a:bodyPr wrap="none" rtlCol="0">
            <a:spAutoFit/>
          </a:bodyPr>
          <a:lstStyle/>
          <a:p>
            <a:r>
              <a:rPr lang="en-US" sz="1400" dirty="0"/>
              <a:t>Physics</a:t>
            </a:r>
          </a:p>
        </p:txBody>
      </p:sp>
      <p:sp>
        <p:nvSpPr>
          <p:cNvPr id="25" name="TextBox 24">
            <a:extLst>
              <a:ext uri="{FF2B5EF4-FFF2-40B4-BE49-F238E27FC236}">
                <a16:creationId xmlns:a16="http://schemas.microsoft.com/office/drawing/2014/main" id="{A4089C0A-C30F-4A7F-9432-01357B56C931}"/>
              </a:ext>
            </a:extLst>
          </p:cNvPr>
          <p:cNvSpPr txBox="1"/>
          <p:nvPr/>
        </p:nvSpPr>
        <p:spPr>
          <a:xfrm rot="17830925">
            <a:off x="5097779" y="1741474"/>
            <a:ext cx="579005" cy="307777"/>
          </a:xfrm>
          <a:prstGeom prst="rect">
            <a:avLst/>
          </a:prstGeom>
          <a:noFill/>
        </p:spPr>
        <p:txBody>
          <a:bodyPr wrap="none" rtlCol="0">
            <a:spAutoFit/>
          </a:bodyPr>
          <a:lstStyle/>
          <a:p>
            <a:r>
              <a:rPr lang="en-US" sz="1400" dirty="0"/>
              <a:t>MAE</a:t>
            </a:r>
          </a:p>
        </p:txBody>
      </p:sp>
      <p:sp>
        <p:nvSpPr>
          <p:cNvPr id="26" name="TextBox 25">
            <a:extLst>
              <a:ext uri="{FF2B5EF4-FFF2-40B4-BE49-F238E27FC236}">
                <a16:creationId xmlns:a16="http://schemas.microsoft.com/office/drawing/2014/main" id="{EA36F2F6-0491-433B-A26E-027DFAB8871C}"/>
              </a:ext>
            </a:extLst>
          </p:cNvPr>
          <p:cNvSpPr txBox="1"/>
          <p:nvPr/>
        </p:nvSpPr>
        <p:spPr>
          <a:xfrm rot="17830925">
            <a:off x="4379040" y="1875353"/>
            <a:ext cx="655949" cy="307777"/>
          </a:xfrm>
          <a:prstGeom prst="rect">
            <a:avLst/>
          </a:prstGeom>
          <a:noFill/>
        </p:spPr>
        <p:txBody>
          <a:bodyPr wrap="none" rtlCol="0">
            <a:spAutoFit/>
          </a:bodyPr>
          <a:lstStyle/>
          <a:p>
            <a:r>
              <a:rPr lang="en-US" sz="1400" dirty="0"/>
              <a:t>Chem</a:t>
            </a:r>
          </a:p>
        </p:txBody>
      </p:sp>
      <p:sp>
        <p:nvSpPr>
          <p:cNvPr id="28" name="TextBox 27">
            <a:extLst>
              <a:ext uri="{FF2B5EF4-FFF2-40B4-BE49-F238E27FC236}">
                <a16:creationId xmlns:a16="http://schemas.microsoft.com/office/drawing/2014/main" id="{EB9AC3D4-7C80-44F0-A988-DD47E5B0821B}"/>
              </a:ext>
            </a:extLst>
          </p:cNvPr>
          <p:cNvSpPr txBox="1"/>
          <p:nvPr/>
        </p:nvSpPr>
        <p:spPr>
          <a:xfrm>
            <a:off x="351325" y="2894282"/>
            <a:ext cx="2802935" cy="2123658"/>
          </a:xfrm>
          <a:prstGeom prst="rect">
            <a:avLst/>
          </a:prstGeom>
          <a:noFill/>
        </p:spPr>
        <p:txBody>
          <a:bodyPr wrap="square">
            <a:spAutoFit/>
          </a:bodyPr>
          <a:lstStyle/>
          <a:p>
            <a:r>
              <a:rPr lang="en-US" sz="1200" dirty="0"/>
              <a:t>Econ	2.58	MSE	5.94</a:t>
            </a:r>
          </a:p>
          <a:p>
            <a:r>
              <a:rPr lang="en-US" sz="1200" dirty="0"/>
              <a:t>ALP	4	Math	6.14</a:t>
            </a:r>
          </a:p>
          <a:p>
            <a:r>
              <a:rPr lang="en-US" sz="1200" dirty="0"/>
              <a:t>Chem	4.29	NERdS	6.39</a:t>
            </a:r>
          </a:p>
          <a:p>
            <a:r>
              <a:rPr lang="en-US" sz="1200" dirty="0"/>
              <a:t>BIT	4.99	EMSE	7.1</a:t>
            </a:r>
          </a:p>
          <a:p>
            <a:r>
              <a:rPr lang="en-US" sz="1200" dirty="0"/>
              <a:t>MAE	5.03	</a:t>
            </a:r>
            <a:r>
              <a:rPr lang="en-US" sz="1200" dirty="0" err="1"/>
              <a:t>MinE</a:t>
            </a:r>
            <a:r>
              <a:rPr lang="en-US" sz="1200" dirty="0"/>
              <a:t>	7.15</a:t>
            </a:r>
          </a:p>
          <a:p>
            <a:r>
              <a:rPr lang="en-US" sz="1200" dirty="0"/>
              <a:t>Hist &amp; PS	5.09	CS	7.4</a:t>
            </a:r>
          </a:p>
          <a:p>
            <a:r>
              <a:rPr lang="en-US" sz="1200" dirty="0"/>
              <a:t>Bio Sci	5.1	Psych	7.92</a:t>
            </a:r>
          </a:p>
          <a:p>
            <a:r>
              <a:rPr lang="en-US" sz="1200" dirty="0"/>
              <a:t>Physics	5.26	GGPE	8.11</a:t>
            </a:r>
          </a:p>
          <a:p>
            <a:r>
              <a:rPr lang="en-US" sz="1200" dirty="0"/>
              <a:t>TEC	5.26	</a:t>
            </a:r>
            <a:r>
              <a:rPr lang="en-US" sz="1200" dirty="0" err="1"/>
              <a:t>CArE</a:t>
            </a:r>
            <a:r>
              <a:rPr lang="en-US" sz="1200" dirty="0"/>
              <a:t>	8.15</a:t>
            </a:r>
          </a:p>
          <a:p>
            <a:r>
              <a:rPr lang="en-US" sz="1200" dirty="0"/>
              <a:t>ChE	5.26	ECE	8.18</a:t>
            </a:r>
          </a:p>
          <a:p>
            <a:r>
              <a:rPr lang="en-US" sz="1200" dirty="0"/>
              <a:t>Engl &amp; TC	5.27		</a:t>
            </a:r>
          </a:p>
        </p:txBody>
      </p:sp>
      <p:sp>
        <p:nvSpPr>
          <p:cNvPr id="29" name="TextBox 28">
            <a:extLst>
              <a:ext uri="{FF2B5EF4-FFF2-40B4-BE49-F238E27FC236}">
                <a16:creationId xmlns:a16="http://schemas.microsoft.com/office/drawing/2014/main" id="{D0715C1F-3EA9-4AAE-B76E-F8B99B19D6B6}"/>
              </a:ext>
            </a:extLst>
          </p:cNvPr>
          <p:cNvSpPr txBox="1"/>
          <p:nvPr/>
        </p:nvSpPr>
        <p:spPr>
          <a:xfrm rot="17830925">
            <a:off x="8371703" y="1904124"/>
            <a:ext cx="601447" cy="307777"/>
          </a:xfrm>
          <a:prstGeom prst="rect">
            <a:avLst/>
          </a:prstGeom>
          <a:noFill/>
        </p:spPr>
        <p:txBody>
          <a:bodyPr wrap="none" rtlCol="0">
            <a:spAutoFit/>
          </a:bodyPr>
          <a:lstStyle/>
          <a:p>
            <a:r>
              <a:rPr lang="en-US" sz="1400" dirty="0" err="1"/>
              <a:t>CArE</a:t>
            </a:r>
            <a:endParaRPr lang="en-US" sz="1400" dirty="0"/>
          </a:p>
        </p:txBody>
      </p:sp>
      <p:sp>
        <p:nvSpPr>
          <p:cNvPr id="30" name="TextBox 29">
            <a:extLst>
              <a:ext uri="{FF2B5EF4-FFF2-40B4-BE49-F238E27FC236}">
                <a16:creationId xmlns:a16="http://schemas.microsoft.com/office/drawing/2014/main" id="{4CC98333-7589-40C1-A8DA-4F0A1B6CB2A3}"/>
              </a:ext>
            </a:extLst>
          </p:cNvPr>
          <p:cNvSpPr txBox="1"/>
          <p:nvPr/>
        </p:nvSpPr>
        <p:spPr>
          <a:xfrm rot="17830925">
            <a:off x="8465484" y="2229452"/>
            <a:ext cx="497252" cy="307777"/>
          </a:xfrm>
          <a:prstGeom prst="rect">
            <a:avLst/>
          </a:prstGeom>
          <a:noFill/>
        </p:spPr>
        <p:txBody>
          <a:bodyPr wrap="none" rtlCol="0">
            <a:spAutoFit/>
          </a:bodyPr>
          <a:lstStyle/>
          <a:p>
            <a:r>
              <a:rPr lang="en-US" sz="1400" dirty="0"/>
              <a:t>ECE</a:t>
            </a:r>
          </a:p>
        </p:txBody>
      </p:sp>
      <p:sp>
        <p:nvSpPr>
          <p:cNvPr id="31" name="TextBox 30">
            <a:extLst>
              <a:ext uri="{FF2B5EF4-FFF2-40B4-BE49-F238E27FC236}">
                <a16:creationId xmlns:a16="http://schemas.microsoft.com/office/drawing/2014/main" id="{22D091AB-380F-4601-9832-810F883244FB}"/>
              </a:ext>
            </a:extLst>
          </p:cNvPr>
          <p:cNvSpPr txBox="1"/>
          <p:nvPr/>
        </p:nvSpPr>
        <p:spPr>
          <a:xfrm rot="17830925">
            <a:off x="7991821" y="1818004"/>
            <a:ext cx="649537" cy="307777"/>
          </a:xfrm>
          <a:prstGeom prst="rect">
            <a:avLst/>
          </a:prstGeom>
          <a:noFill/>
        </p:spPr>
        <p:txBody>
          <a:bodyPr wrap="none" rtlCol="0">
            <a:spAutoFit/>
          </a:bodyPr>
          <a:lstStyle/>
          <a:p>
            <a:r>
              <a:rPr lang="en-US" sz="1400" dirty="0"/>
              <a:t>Psych</a:t>
            </a:r>
          </a:p>
        </p:txBody>
      </p:sp>
      <p:sp>
        <p:nvSpPr>
          <p:cNvPr id="32" name="TextBox 31">
            <a:extLst>
              <a:ext uri="{FF2B5EF4-FFF2-40B4-BE49-F238E27FC236}">
                <a16:creationId xmlns:a16="http://schemas.microsoft.com/office/drawing/2014/main" id="{3E2231EF-ED6B-4CE5-8844-E974EF551566}"/>
              </a:ext>
            </a:extLst>
          </p:cNvPr>
          <p:cNvSpPr txBox="1"/>
          <p:nvPr/>
        </p:nvSpPr>
        <p:spPr>
          <a:xfrm rot="17830925">
            <a:off x="5114216" y="1847243"/>
            <a:ext cx="721672" cy="307777"/>
          </a:xfrm>
          <a:prstGeom prst="rect">
            <a:avLst/>
          </a:prstGeom>
          <a:noFill/>
        </p:spPr>
        <p:txBody>
          <a:bodyPr wrap="none" rtlCol="0">
            <a:spAutoFit/>
          </a:bodyPr>
          <a:lstStyle/>
          <a:p>
            <a:r>
              <a:rPr lang="en-US" sz="1400" dirty="0"/>
              <a:t>Bio Sci</a:t>
            </a:r>
          </a:p>
        </p:txBody>
      </p:sp>
      <p:sp>
        <p:nvSpPr>
          <p:cNvPr id="33" name="TextBox 32">
            <a:extLst>
              <a:ext uri="{FF2B5EF4-FFF2-40B4-BE49-F238E27FC236}">
                <a16:creationId xmlns:a16="http://schemas.microsoft.com/office/drawing/2014/main" id="{70F065D7-3C45-4FC4-9649-7754AEC75170}"/>
              </a:ext>
            </a:extLst>
          </p:cNvPr>
          <p:cNvSpPr txBox="1"/>
          <p:nvPr/>
        </p:nvSpPr>
        <p:spPr>
          <a:xfrm rot="17830925">
            <a:off x="7214593" y="2322981"/>
            <a:ext cx="609462" cy="307777"/>
          </a:xfrm>
          <a:prstGeom prst="rect">
            <a:avLst/>
          </a:prstGeom>
          <a:noFill/>
        </p:spPr>
        <p:txBody>
          <a:bodyPr wrap="none" rtlCol="0">
            <a:spAutoFit/>
          </a:bodyPr>
          <a:lstStyle/>
          <a:p>
            <a:r>
              <a:rPr lang="en-US" sz="1400" dirty="0" err="1"/>
              <a:t>MinE</a:t>
            </a:r>
            <a:endParaRPr lang="en-US" sz="1400" dirty="0"/>
          </a:p>
        </p:txBody>
      </p:sp>
      <p:sp>
        <p:nvSpPr>
          <p:cNvPr id="34" name="TextBox 33">
            <a:extLst>
              <a:ext uri="{FF2B5EF4-FFF2-40B4-BE49-F238E27FC236}">
                <a16:creationId xmlns:a16="http://schemas.microsoft.com/office/drawing/2014/main" id="{B8C4E4D7-50DD-42BF-8155-DCDC04A48A83}"/>
              </a:ext>
            </a:extLst>
          </p:cNvPr>
          <p:cNvSpPr txBox="1"/>
          <p:nvPr/>
        </p:nvSpPr>
        <p:spPr>
          <a:xfrm rot="17830925">
            <a:off x="4072404" y="1937278"/>
            <a:ext cx="519694" cy="307777"/>
          </a:xfrm>
          <a:prstGeom prst="rect">
            <a:avLst/>
          </a:prstGeom>
          <a:noFill/>
        </p:spPr>
        <p:txBody>
          <a:bodyPr wrap="none" rtlCol="0">
            <a:spAutoFit/>
          </a:bodyPr>
          <a:lstStyle/>
          <a:p>
            <a:r>
              <a:rPr lang="en-US" sz="1400" dirty="0"/>
              <a:t>ALP</a:t>
            </a:r>
          </a:p>
        </p:txBody>
      </p:sp>
      <p:sp>
        <p:nvSpPr>
          <p:cNvPr id="35" name="TextBox 34">
            <a:extLst>
              <a:ext uri="{FF2B5EF4-FFF2-40B4-BE49-F238E27FC236}">
                <a16:creationId xmlns:a16="http://schemas.microsoft.com/office/drawing/2014/main" id="{2389E828-05D2-4675-9CA5-F8CEFCBCC3B9}"/>
              </a:ext>
            </a:extLst>
          </p:cNvPr>
          <p:cNvSpPr txBox="1"/>
          <p:nvPr/>
        </p:nvSpPr>
        <p:spPr>
          <a:xfrm rot="17830925">
            <a:off x="7613141" y="1948619"/>
            <a:ext cx="391454" cy="307777"/>
          </a:xfrm>
          <a:prstGeom prst="rect">
            <a:avLst/>
          </a:prstGeom>
          <a:noFill/>
        </p:spPr>
        <p:txBody>
          <a:bodyPr wrap="none" rtlCol="0">
            <a:spAutoFit/>
          </a:bodyPr>
          <a:lstStyle/>
          <a:p>
            <a:r>
              <a:rPr lang="en-US" sz="1400" dirty="0"/>
              <a:t>CS</a:t>
            </a:r>
          </a:p>
        </p:txBody>
      </p:sp>
      <p:sp>
        <p:nvSpPr>
          <p:cNvPr id="36" name="TextBox 35">
            <a:extLst>
              <a:ext uri="{FF2B5EF4-FFF2-40B4-BE49-F238E27FC236}">
                <a16:creationId xmlns:a16="http://schemas.microsoft.com/office/drawing/2014/main" id="{BD50EAC4-6280-43CB-B32D-D86CAD2D6F7A}"/>
              </a:ext>
            </a:extLst>
          </p:cNvPr>
          <p:cNvSpPr txBox="1"/>
          <p:nvPr/>
        </p:nvSpPr>
        <p:spPr>
          <a:xfrm rot="17830925">
            <a:off x="8315378" y="1704903"/>
            <a:ext cx="641522" cy="307777"/>
          </a:xfrm>
          <a:prstGeom prst="rect">
            <a:avLst/>
          </a:prstGeom>
          <a:noFill/>
        </p:spPr>
        <p:txBody>
          <a:bodyPr wrap="none" rtlCol="0">
            <a:spAutoFit/>
          </a:bodyPr>
          <a:lstStyle/>
          <a:p>
            <a:r>
              <a:rPr lang="en-US" sz="1400" dirty="0"/>
              <a:t>GGPE</a:t>
            </a:r>
          </a:p>
        </p:txBody>
      </p:sp>
      <p:sp>
        <p:nvSpPr>
          <p:cNvPr id="37" name="TextBox 36">
            <a:extLst>
              <a:ext uri="{FF2B5EF4-FFF2-40B4-BE49-F238E27FC236}">
                <a16:creationId xmlns:a16="http://schemas.microsoft.com/office/drawing/2014/main" id="{1184C33D-3A16-4906-9BCA-2322097CEE76}"/>
              </a:ext>
            </a:extLst>
          </p:cNvPr>
          <p:cNvSpPr txBox="1"/>
          <p:nvPr/>
        </p:nvSpPr>
        <p:spPr>
          <a:xfrm rot="17830925">
            <a:off x="7229453" y="1873873"/>
            <a:ext cx="643125" cy="307777"/>
          </a:xfrm>
          <a:prstGeom prst="rect">
            <a:avLst/>
          </a:prstGeom>
          <a:noFill/>
        </p:spPr>
        <p:txBody>
          <a:bodyPr wrap="none" rtlCol="0">
            <a:spAutoFit/>
          </a:bodyPr>
          <a:lstStyle/>
          <a:p>
            <a:r>
              <a:rPr lang="en-US" sz="1400" dirty="0"/>
              <a:t>EMSE</a:t>
            </a:r>
          </a:p>
        </p:txBody>
      </p:sp>
      <p:sp>
        <p:nvSpPr>
          <p:cNvPr id="38" name="TextBox 37">
            <a:extLst>
              <a:ext uri="{FF2B5EF4-FFF2-40B4-BE49-F238E27FC236}">
                <a16:creationId xmlns:a16="http://schemas.microsoft.com/office/drawing/2014/main" id="{9937B053-F739-4564-9190-3EA04ECC47D9}"/>
              </a:ext>
            </a:extLst>
          </p:cNvPr>
          <p:cNvSpPr txBox="1"/>
          <p:nvPr/>
        </p:nvSpPr>
        <p:spPr>
          <a:xfrm rot="17830925">
            <a:off x="4844327" y="2542804"/>
            <a:ext cx="938077" cy="307777"/>
          </a:xfrm>
          <a:prstGeom prst="rect">
            <a:avLst/>
          </a:prstGeom>
          <a:noFill/>
        </p:spPr>
        <p:txBody>
          <a:bodyPr wrap="none" rtlCol="0">
            <a:spAutoFit/>
          </a:bodyPr>
          <a:lstStyle/>
          <a:p>
            <a:r>
              <a:rPr lang="en-US" sz="1400" dirty="0"/>
              <a:t>Hist &amp; PS</a:t>
            </a:r>
          </a:p>
        </p:txBody>
      </p:sp>
      <p:sp>
        <p:nvSpPr>
          <p:cNvPr id="39" name="TextBox 38">
            <a:extLst>
              <a:ext uri="{FF2B5EF4-FFF2-40B4-BE49-F238E27FC236}">
                <a16:creationId xmlns:a16="http://schemas.microsoft.com/office/drawing/2014/main" id="{078072FA-4E5E-403F-BC8F-C5F4067DD183}"/>
              </a:ext>
            </a:extLst>
          </p:cNvPr>
          <p:cNvSpPr txBox="1"/>
          <p:nvPr/>
        </p:nvSpPr>
        <p:spPr>
          <a:xfrm rot="17830925">
            <a:off x="5019880" y="2284300"/>
            <a:ext cx="461986" cy="307777"/>
          </a:xfrm>
          <a:prstGeom prst="rect">
            <a:avLst/>
          </a:prstGeom>
          <a:noFill/>
        </p:spPr>
        <p:txBody>
          <a:bodyPr wrap="none" rtlCol="0">
            <a:spAutoFit/>
          </a:bodyPr>
          <a:lstStyle/>
          <a:p>
            <a:r>
              <a:rPr lang="en-US" sz="1400" dirty="0"/>
              <a:t>BIT</a:t>
            </a:r>
          </a:p>
        </p:txBody>
      </p:sp>
      <p:sp>
        <p:nvSpPr>
          <p:cNvPr id="40" name="TextBox 39">
            <a:extLst>
              <a:ext uri="{FF2B5EF4-FFF2-40B4-BE49-F238E27FC236}">
                <a16:creationId xmlns:a16="http://schemas.microsoft.com/office/drawing/2014/main" id="{00C28466-27C9-4B35-8DA0-BC38A7E86960}"/>
              </a:ext>
            </a:extLst>
          </p:cNvPr>
          <p:cNvSpPr txBox="1"/>
          <p:nvPr/>
        </p:nvSpPr>
        <p:spPr>
          <a:xfrm rot="17830925">
            <a:off x="6302275" y="1880691"/>
            <a:ext cx="607859" cy="307777"/>
          </a:xfrm>
          <a:prstGeom prst="rect">
            <a:avLst/>
          </a:prstGeom>
          <a:noFill/>
        </p:spPr>
        <p:txBody>
          <a:bodyPr wrap="none" rtlCol="0">
            <a:spAutoFit/>
          </a:bodyPr>
          <a:lstStyle/>
          <a:p>
            <a:r>
              <a:rPr lang="en-US" sz="1400" dirty="0"/>
              <a:t>Math</a:t>
            </a:r>
          </a:p>
        </p:txBody>
      </p:sp>
      <p:sp>
        <p:nvSpPr>
          <p:cNvPr id="41" name="TextBox 40">
            <a:extLst>
              <a:ext uri="{FF2B5EF4-FFF2-40B4-BE49-F238E27FC236}">
                <a16:creationId xmlns:a16="http://schemas.microsoft.com/office/drawing/2014/main" id="{E22D1DC1-6EF0-4B80-8C0D-C9C7FA17A10C}"/>
              </a:ext>
            </a:extLst>
          </p:cNvPr>
          <p:cNvSpPr txBox="1"/>
          <p:nvPr/>
        </p:nvSpPr>
        <p:spPr>
          <a:xfrm rot="17830925">
            <a:off x="5417670" y="2488227"/>
            <a:ext cx="502061" cy="307777"/>
          </a:xfrm>
          <a:prstGeom prst="rect">
            <a:avLst/>
          </a:prstGeom>
          <a:noFill/>
        </p:spPr>
        <p:txBody>
          <a:bodyPr wrap="none" rtlCol="0">
            <a:spAutoFit/>
          </a:bodyPr>
          <a:lstStyle/>
          <a:p>
            <a:r>
              <a:rPr lang="en-US" sz="1400" dirty="0"/>
              <a:t>TEC</a:t>
            </a:r>
          </a:p>
        </p:txBody>
      </p:sp>
      <p:sp>
        <p:nvSpPr>
          <p:cNvPr id="42" name="TextBox 41">
            <a:extLst>
              <a:ext uri="{FF2B5EF4-FFF2-40B4-BE49-F238E27FC236}">
                <a16:creationId xmlns:a16="http://schemas.microsoft.com/office/drawing/2014/main" id="{C07BE773-FE36-41B8-9367-418E0B89DF1D}"/>
              </a:ext>
            </a:extLst>
          </p:cNvPr>
          <p:cNvSpPr txBox="1"/>
          <p:nvPr/>
        </p:nvSpPr>
        <p:spPr>
          <a:xfrm rot="17830925">
            <a:off x="5953460" y="2386789"/>
            <a:ext cx="542136" cy="307777"/>
          </a:xfrm>
          <a:prstGeom prst="rect">
            <a:avLst/>
          </a:prstGeom>
          <a:noFill/>
        </p:spPr>
        <p:txBody>
          <a:bodyPr wrap="none" rtlCol="0">
            <a:spAutoFit/>
          </a:bodyPr>
          <a:lstStyle/>
          <a:p>
            <a:r>
              <a:rPr lang="en-US" sz="1400" dirty="0"/>
              <a:t>MSE</a:t>
            </a:r>
          </a:p>
        </p:txBody>
      </p:sp>
      <p:sp>
        <p:nvSpPr>
          <p:cNvPr id="43" name="TextBox 42">
            <a:extLst>
              <a:ext uri="{FF2B5EF4-FFF2-40B4-BE49-F238E27FC236}">
                <a16:creationId xmlns:a16="http://schemas.microsoft.com/office/drawing/2014/main" id="{97A32A98-9A46-46F0-9A92-390AD98BC635}"/>
              </a:ext>
            </a:extLst>
          </p:cNvPr>
          <p:cNvSpPr txBox="1"/>
          <p:nvPr/>
        </p:nvSpPr>
        <p:spPr>
          <a:xfrm rot="17830925">
            <a:off x="5365309" y="2248216"/>
            <a:ext cx="505267" cy="307777"/>
          </a:xfrm>
          <a:prstGeom prst="rect">
            <a:avLst/>
          </a:prstGeom>
          <a:noFill/>
        </p:spPr>
        <p:txBody>
          <a:bodyPr wrap="none" rtlCol="0">
            <a:spAutoFit/>
          </a:bodyPr>
          <a:lstStyle/>
          <a:p>
            <a:r>
              <a:rPr lang="en-US" sz="1400" dirty="0"/>
              <a:t>ChE</a:t>
            </a:r>
          </a:p>
        </p:txBody>
      </p:sp>
      <p:sp>
        <p:nvSpPr>
          <p:cNvPr id="44" name="TextBox 43">
            <a:extLst>
              <a:ext uri="{FF2B5EF4-FFF2-40B4-BE49-F238E27FC236}">
                <a16:creationId xmlns:a16="http://schemas.microsoft.com/office/drawing/2014/main" id="{4A06741F-74BA-4B29-B6C4-494F9758A0C1}"/>
              </a:ext>
            </a:extLst>
          </p:cNvPr>
          <p:cNvSpPr txBox="1"/>
          <p:nvPr/>
        </p:nvSpPr>
        <p:spPr>
          <a:xfrm rot="17830925">
            <a:off x="6395624" y="2301604"/>
            <a:ext cx="728084" cy="307777"/>
          </a:xfrm>
          <a:prstGeom prst="rect">
            <a:avLst/>
          </a:prstGeom>
          <a:noFill/>
        </p:spPr>
        <p:txBody>
          <a:bodyPr wrap="none" rtlCol="0">
            <a:spAutoFit/>
          </a:bodyPr>
          <a:lstStyle/>
          <a:p>
            <a:r>
              <a:rPr lang="en-US" sz="1400" dirty="0"/>
              <a:t>NERdS</a:t>
            </a:r>
          </a:p>
        </p:txBody>
      </p:sp>
      <p:sp>
        <p:nvSpPr>
          <p:cNvPr id="9" name="TextBox 8">
            <a:extLst>
              <a:ext uri="{FF2B5EF4-FFF2-40B4-BE49-F238E27FC236}">
                <a16:creationId xmlns:a16="http://schemas.microsoft.com/office/drawing/2014/main" id="{68D9F52C-AEA2-F1B2-A673-AA0F64850158}"/>
              </a:ext>
            </a:extLst>
          </p:cNvPr>
          <p:cNvSpPr txBox="1"/>
          <p:nvPr/>
        </p:nvSpPr>
        <p:spPr>
          <a:xfrm>
            <a:off x="7255309" y="2235999"/>
            <a:ext cx="226265" cy="307777"/>
          </a:xfrm>
          <a:prstGeom prst="rect">
            <a:avLst/>
          </a:prstGeom>
          <a:noFill/>
        </p:spPr>
        <p:txBody>
          <a:bodyPr wrap="square" rtlCol="0">
            <a:spAutoFit/>
          </a:bodyPr>
          <a:lstStyle/>
          <a:p>
            <a:r>
              <a:rPr lang="en-US" sz="1400" dirty="0">
                <a:solidFill>
                  <a:srgbClr val="FF0000"/>
                </a:solidFill>
              </a:rPr>
              <a:t>7</a:t>
            </a:r>
          </a:p>
        </p:txBody>
      </p:sp>
      <p:sp>
        <p:nvSpPr>
          <p:cNvPr id="11" name="TextBox 10">
            <a:extLst>
              <a:ext uri="{FF2B5EF4-FFF2-40B4-BE49-F238E27FC236}">
                <a16:creationId xmlns:a16="http://schemas.microsoft.com/office/drawing/2014/main" id="{BBAB119F-1C85-C5E4-6D03-3868D55ADA06}"/>
              </a:ext>
            </a:extLst>
          </p:cNvPr>
          <p:cNvSpPr txBox="1"/>
          <p:nvPr/>
        </p:nvSpPr>
        <p:spPr>
          <a:xfrm>
            <a:off x="8278646" y="2235999"/>
            <a:ext cx="226265" cy="307777"/>
          </a:xfrm>
          <a:prstGeom prst="rect">
            <a:avLst/>
          </a:prstGeom>
          <a:noFill/>
        </p:spPr>
        <p:txBody>
          <a:bodyPr wrap="square" rtlCol="0">
            <a:spAutoFit/>
          </a:bodyPr>
          <a:lstStyle/>
          <a:p>
            <a:r>
              <a:rPr lang="en-US" sz="1400" dirty="0">
                <a:solidFill>
                  <a:srgbClr val="FF0000"/>
                </a:solidFill>
              </a:rPr>
              <a:t>8</a:t>
            </a:r>
          </a:p>
        </p:txBody>
      </p:sp>
    </p:spTree>
    <p:extLst>
      <p:ext uri="{BB962C8B-B14F-4D97-AF65-F5344CB8AC3E}">
        <p14:creationId xmlns:p14="http://schemas.microsoft.com/office/powerpoint/2010/main" val="3479129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11F9-BE97-4B68-B138-42C49BA8193B}"/>
              </a:ext>
            </a:extLst>
          </p:cNvPr>
          <p:cNvSpPr>
            <a:spLocks noGrp="1"/>
          </p:cNvSpPr>
          <p:nvPr>
            <p:ph type="title"/>
          </p:nvPr>
        </p:nvSpPr>
        <p:spPr/>
        <p:txBody>
          <a:bodyPr/>
          <a:lstStyle/>
          <a:p>
            <a:pPr algn="ctr"/>
            <a:r>
              <a:rPr lang="en-US" dirty="0">
                <a:latin typeface="+mj-lt"/>
              </a:rPr>
              <a:t>AY 21-22</a:t>
            </a:r>
          </a:p>
        </p:txBody>
      </p:sp>
      <p:sp>
        <p:nvSpPr>
          <p:cNvPr id="3" name="Content Placeholder 2">
            <a:extLst>
              <a:ext uri="{FF2B5EF4-FFF2-40B4-BE49-F238E27FC236}">
                <a16:creationId xmlns:a16="http://schemas.microsoft.com/office/drawing/2014/main" id="{06782454-C626-4185-8A1F-1469AA38B5AF}"/>
              </a:ext>
            </a:extLst>
          </p:cNvPr>
          <p:cNvSpPr>
            <a:spLocks noGrp="1"/>
          </p:cNvSpPr>
          <p:nvPr>
            <p:ph idx="1"/>
          </p:nvPr>
        </p:nvSpPr>
        <p:spPr>
          <a:xfrm>
            <a:off x="628650" y="1369219"/>
            <a:ext cx="7886700" cy="3266054"/>
          </a:xfrm>
        </p:spPr>
        <p:txBody>
          <a:bodyPr>
            <a:normAutofit/>
          </a:bodyPr>
          <a:lstStyle/>
          <a:p>
            <a:pPr>
              <a:buNone/>
            </a:pPr>
            <a:r>
              <a:rPr lang="en-US" sz="1500" dirty="0">
                <a:latin typeface="Orgon Slab" panose="02000503000000020004" pitchFamily="50" charset="0"/>
              </a:rPr>
              <a:t>Department</a:t>
            </a:r>
          </a:p>
          <a:p>
            <a:endParaRPr lang="en-US" sz="1500" dirty="0">
              <a:latin typeface="Orgon Slab" panose="02000503000000020004" pitchFamily="50" charset="0"/>
            </a:endParaRPr>
          </a:p>
        </p:txBody>
      </p:sp>
      <p:sp>
        <p:nvSpPr>
          <p:cNvPr id="4" name="TextBox 3">
            <a:extLst>
              <a:ext uri="{FF2B5EF4-FFF2-40B4-BE49-F238E27FC236}">
                <a16:creationId xmlns:a16="http://schemas.microsoft.com/office/drawing/2014/main" id="{6FA87B80-30F2-4790-9804-0882ABD5E681}"/>
              </a:ext>
            </a:extLst>
          </p:cNvPr>
          <p:cNvSpPr txBox="1"/>
          <p:nvPr/>
        </p:nvSpPr>
        <p:spPr>
          <a:xfrm>
            <a:off x="1008175" y="903120"/>
            <a:ext cx="7127657" cy="307777"/>
          </a:xfrm>
          <a:prstGeom prst="rect">
            <a:avLst/>
          </a:prstGeom>
          <a:noFill/>
        </p:spPr>
        <p:txBody>
          <a:bodyPr wrap="none" rtlCol="0">
            <a:spAutoFit/>
          </a:bodyPr>
          <a:lstStyle/>
          <a:p>
            <a:pPr algn="ctr"/>
            <a:r>
              <a:rPr lang="en-US" sz="1400" dirty="0">
                <a:latin typeface="+mj-lt"/>
              </a:rPr>
              <a:t>*Did not include Lecturers, Research NTT, Chancellor’s profs, or administrators in numbers</a:t>
            </a:r>
          </a:p>
        </p:txBody>
      </p:sp>
      <p:cxnSp>
        <p:nvCxnSpPr>
          <p:cNvPr id="6" name="Straight Connector 5">
            <a:extLst>
              <a:ext uri="{FF2B5EF4-FFF2-40B4-BE49-F238E27FC236}">
                <a16:creationId xmlns:a16="http://schemas.microsoft.com/office/drawing/2014/main" id="{A6D09CBD-7564-44A5-8AD4-6B9F0B686BE6}"/>
              </a:ext>
            </a:extLst>
          </p:cNvPr>
          <p:cNvCxnSpPr>
            <a:cxnSpLocks/>
            <a:stCxn id="7" idx="0"/>
            <a:endCxn id="18" idx="0"/>
          </p:cNvCxnSpPr>
          <p:nvPr/>
        </p:nvCxnSpPr>
        <p:spPr>
          <a:xfrm flipV="1">
            <a:off x="982783" y="2262670"/>
            <a:ext cx="6109524" cy="10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279FF-E7F8-46E6-966E-1E167457A3BB}"/>
              </a:ext>
            </a:extLst>
          </p:cNvPr>
          <p:cNvSpPr txBox="1"/>
          <p:nvPr/>
        </p:nvSpPr>
        <p:spPr>
          <a:xfrm>
            <a:off x="839154" y="2273166"/>
            <a:ext cx="287258" cy="307777"/>
          </a:xfrm>
          <a:prstGeom prst="rect">
            <a:avLst/>
          </a:prstGeom>
          <a:noFill/>
        </p:spPr>
        <p:txBody>
          <a:bodyPr wrap="none" rtlCol="0">
            <a:spAutoFit/>
          </a:bodyPr>
          <a:lstStyle/>
          <a:p>
            <a:r>
              <a:rPr lang="en-US" sz="1400" dirty="0">
                <a:solidFill>
                  <a:srgbClr val="FF0000"/>
                </a:solidFill>
              </a:rPr>
              <a:t>0</a:t>
            </a:r>
          </a:p>
        </p:txBody>
      </p:sp>
      <p:sp>
        <p:nvSpPr>
          <p:cNvPr id="8" name="TextBox 7">
            <a:extLst>
              <a:ext uri="{FF2B5EF4-FFF2-40B4-BE49-F238E27FC236}">
                <a16:creationId xmlns:a16="http://schemas.microsoft.com/office/drawing/2014/main" id="{62BBAEC6-4578-4AC4-A4A9-8247AD86DA3B}"/>
              </a:ext>
            </a:extLst>
          </p:cNvPr>
          <p:cNvSpPr txBox="1"/>
          <p:nvPr/>
        </p:nvSpPr>
        <p:spPr>
          <a:xfrm>
            <a:off x="1862491" y="2270385"/>
            <a:ext cx="226265" cy="307777"/>
          </a:xfrm>
          <a:prstGeom prst="rect">
            <a:avLst/>
          </a:prstGeom>
          <a:noFill/>
        </p:spPr>
        <p:txBody>
          <a:bodyPr wrap="square" rtlCol="0">
            <a:spAutoFit/>
          </a:bodyPr>
          <a:lstStyle/>
          <a:p>
            <a:r>
              <a:rPr lang="en-US" sz="1400" dirty="0">
                <a:solidFill>
                  <a:srgbClr val="FF0000"/>
                </a:solidFill>
              </a:rPr>
              <a:t>1</a:t>
            </a:r>
          </a:p>
        </p:txBody>
      </p:sp>
      <p:sp>
        <p:nvSpPr>
          <p:cNvPr id="10" name="TextBox 9">
            <a:extLst>
              <a:ext uri="{FF2B5EF4-FFF2-40B4-BE49-F238E27FC236}">
                <a16:creationId xmlns:a16="http://schemas.microsoft.com/office/drawing/2014/main" id="{D61D9137-0F9C-4620-BA70-590B4FECFC01}"/>
              </a:ext>
            </a:extLst>
          </p:cNvPr>
          <p:cNvSpPr txBox="1"/>
          <p:nvPr/>
        </p:nvSpPr>
        <p:spPr>
          <a:xfrm>
            <a:off x="2885827" y="2270385"/>
            <a:ext cx="226265" cy="307777"/>
          </a:xfrm>
          <a:prstGeom prst="rect">
            <a:avLst/>
          </a:prstGeom>
          <a:noFill/>
        </p:spPr>
        <p:txBody>
          <a:bodyPr wrap="square" rtlCol="0">
            <a:spAutoFit/>
          </a:bodyPr>
          <a:lstStyle/>
          <a:p>
            <a:r>
              <a:rPr lang="en-US" sz="1400" dirty="0">
                <a:solidFill>
                  <a:srgbClr val="FF0000"/>
                </a:solidFill>
              </a:rPr>
              <a:t>2</a:t>
            </a:r>
          </a:p>
        </p:txBody>
      </p:sp>
      <p:sp>
        <p:nvSpPr>
          <p:cNvPr id="12" name="TextBox 11">
            <a:extLst>
              <a:ext uri="{FF2B5EF4-FFF2-40B4-BE49-F238E27FC236}">
                <a16:creationId xmlns:a16="http://schemas.microsoft.com/office/drawing/2014/main" id="{66260B3F-5767-4E3F-86D8-260053B8360E}"/>
              </a:ext>
            </a:extLst>
          </p:cNvPr>
          <p:cNvSpPr txBox="1"/>
          <p:nvPr/>
        </p:nvSpPr>
        <p:spPr>
          <a:xfrm>
            <a:off x="3909164" y="2270385"/>
            <a:ext cx="226265" cy="307777"/>
          </a:xfrm>
          <a:prstGeom prst="rect">
            <a:avLst/>
          </a:prstGeom>
          <a:noFill/>
        </p:spPr>
        <p:txBody>
          <a:bodyPr wrap="square" rtlCol="0">
            <a:spAutoFit/>
          </a:bodyPr>
          <a:lstStyle/>
          <a:p>
            <a:r>
              <a:rPr lang="en-US" sz="1400" dirty="0">
                <a:solidFill>
                  <a:srgbClr val="FF0000"/>
                </a:solidFill>
              </a:rPr>
              <a:t>3</a:t>
            </a:r>
          </a:p>
        </p:txBody>
      </p:sp>
      <p:sp>
        <p:nvSpPr>
          <p:cNvPr id="14" name="TextBox 13">
            <a:extLst>
              <a:ext uri="{FF2B5EF4-FFF2-40B4-BE49-F238E27FC236}">
                <a16:creationId xmlns:a16="http://schemas.microsoft.com/office/drawing/2014/main" id="{3F544143-E525-497F-A5BF-78A5DB91A715}"/>
              </a:ext>
            </a:extLst>
          </p:cNvPr>
          <p:cNvSpPr txBox="1"/>
          <p:nvPr/>
        </p:nvSpPr>
        <p:spPr>
          <a:xfrm>
            <a:off x="4932501" y="2262670"/>
            <a:ext cx="226265" cy="307777"/>
          </a:xfrm>
          <a:prstGeom prst="rect">
            <a:avLst/>
          </a:prstGeom>
          <a:noFill/>
        </p:spPr>
        <p:txBody>
          <a:bodyPr wrap="square" rtlCol="0">
            <a:spAutoFit/>
          </a:bodyPr>
          <a:lstStyle/>
          <a:p>
            <a:r>
              <a:rPr lang="en-US" sz="1400" dirty="0">
                <a:solidFill>
                  <a:srgbClr val="FF0000"/>
                </a:solidFill>
              </a:rPr>
              <a:t>4</a:t>
            </a:r>
          </a:p>
        </p:txBody>
      </p:sp>
      <p:sp>
        <p:nvSpPr>
          <p:cNvPr id="16" name="TextBox 15">
            <a:extLst>
              <a:ext uri="{FF2B5EF4-FFF2-40B4-BE49-F238E27FC236}">
                <a16:creationId xmlns:a16="http://schemas.microsoft.com/office/drawing/2014/main" id="{1686A953-A685-4FD0-81DE-8EC9E2E92548}"/>
              </a:ext>
            </a:extLst>
          </p:cNvPr>
          <p:cNvSpPr txBox="1"/>
          <p:nvPr/>
        </p:nvSpPr>
        <p:spPr>
          <a:xfrm>
            <a:off x="5955838" y="2262670"/>
            <a:ext cx="226265" cy="307777"/>
          </a:xfrm>
          <a:prstGeom prst="rect">
            <a:avLst/>
          </a:prstGeom>
          <a:noFill/>
        </p:spPr>
        <p:txBody>
          <a:bodyPr wrap="square" rtlCol="0">
            <a:spAutoFit/>
          </a:bodyPr>
          <a:lstStyle/>
          <a:p>
            <a:r>
              <a:rPr lang="en-US" sz="1400" dirty="0">
                <a:solidFill>
                  <a:srgbClr val="FF0000"/>
                </a:solidFill>
              </a:rPr>
              <a:t>5</a:t>
            </a:r>
          </a:p>
        </p:txBody>
      </p:sp>
      <p:sp>
        <p:nvSpPr>
          <p:cNvPr id="18" name="TextBox 17">
            <a:extLst>
              <a:ext uri="{FF2B5EF4-FFF2-40B4-BE49-F238E27FC236}">
                <a16:creationId xmlns:a16="http://schemas.microsoft.com/office/drawing/2014/main" id="{EC992A4F-3B04-4A49-84A6-153E8D7929F1}"/>
              </a:ext>
            </a:extLst>
          </p:cNvPr>
          <p:cNvSpPr txBox="1"/>
          <p:nvPr/>
        </p:nvSpPr>
        <p:spPr>
          <a:xfrm>
            <a:off x="6979174" y="2262670"/>
            <a:ext cx="226265" cy="307777"/>
          </a:xfrm>
          <a:prstGeom prst="rect">
            <a:avLst/>
          </a:prstGeom>
          <a:noFill/>
        </p:spPr>
        <p:txBody>
          <a:bodyPr wrap="square" rtlCol="0">
            <a:spAutoFit/>
          </a:bodyPr>
          <a:lstStyle/>
          <a:p>
            <a:r>
              <a:rPr lang="en-US" sz="1400" dirty="0">
                <a:solidFill>
                  <a:srgbClr val="FF0000"/>
                </a:solidFill>
              </a:rPr>
              <a:t>6</a:t>
            </a:r>
          </a:p>
        </p:txBody>
      </p:sp>
      <p:sp>
        <p:nvSpPr>
          <p:cNvPr id="22" name="TextBox 21">
            <a:extLst>
              <a:ext uri="{FF2B5EF4-FFF2-40B4-BE49-F238E27FC236}">
                <a16:creationId xmlns:a16="http://schemas.microsoft.com/office/drawing/2014/main" id="{E8DC3D0A-CE30-4B67-8172-6A2F82EFCCC7}"/>
              </a:ext>
            </a:extLst>
          </p:cNvPr>
          <p:cNvSpPr txBox="1"/>
          <p:nvPr/>
        </p:nvSpPr>
        <p:spPr>
          <a:xfrm rot="17830925">
            <a:off x="1847586" y="1980256"/>
            <a:ext cx="577402" cy="307777"/>
          </a:xfrm>
          <a:prstGeom prst="rect">
            <a:avLst/>
          </a:prstGeom>
          <a:noFill/>
        </p:spPr>
        <p:txBody>
          <a:bodyPr wrap="none" rtlCol="0">
            <a:spAutoFit/>
          </a:bodyPr>
          <a:lstStyle/>
          <a:p>
            <a:r>
              <a:rPr lang="en-US" sz="1400" dirty="0"/>
              <a:t>Econ</a:t>
            </a:r>
          </a:p>
        </p:txBody>
      </p:sp>
      <p:sp>
        <p:nvSpPr>
          <p:cNvPr id="23" name="TextBox 22">
            <a:extLst>
              <a:ext uri="{FF2B5EF4-FFF2-40B4-BE49-F238E27FC236}">
                <a16:creationId xmlns:a16="http://schemas.microsoft.com/office/drawing/2014/main" id="{F57C526F-33A6-4E70-BC0D-207CE931BF64}"/>
              </a:ext>
            </a:extLst>
          </p:cNvPr>
          <p:cNvSpPr txBox="1"/>
          <p:nvPr/>
        </p:nvSpPr>
        <p:spPr>
          <a:xfrm rot="17830925">
            <a:off x="2563431" y="1819872"/>
            <a:ext cx="947695" cy="307777"/>
          </a:xfrm>
          <a:prstGeom prst="rect">
            <a:avLst/>
          </a:prstGeom>
          <a:noFill/>
        </p:spPr>
        <p:txBody>
          <a:bodyPr wrap="none" rtlCol="0">
            <a:spAutoFit/>
          </a:bodyPr>
          <a:lstStyle/>
          <a:p>
            <a:r>
              <a:rPr lang="en-US" sz="1400" dirty="0" err="1"/>
              <a:t>Engl</a:t>
            </a:r>
            <a:r>
              <a:rPr lang="en-US" sz="1400" dirty="0"/>
              <a:t> &amp;TC</a:t>
            </a:r>
          </a:p>
        </p:txBody>
      </p:sp>
      <p:sp>
        <p:nvSpPr>
          <p:cNvPr id="24" name="TextBox 23">
            <a:extLst>
              <a:ext uri="{FF2B5EF4-FFF2-40B4-BE49-F238E27FC236}">
                <a16:creationId xmlns:a16="http://schemas.microsoft.com/office/drawing/2014/main" id="{641267A8-008C-4FB3-87BE-BFFBD5085FC6}"/>
              </a:ext>
            </a:extLst>
          </p:cNvPr>
          <p:cNvSpPr txBox="1"/>
          <p:nvPr/>
        </p:nvSpPr>
        <p:spPr>
          <a:xfrm rot="17830925">
            <a:off x="2525188" y="2328113"/>
            <a:ext cx="780983" cy="307777"/>
          </a:xfrm>
          <a:prstGeom prst="rect">
            <a:avLst/>
          </a:prstGeom>
          <a:noFill/>
        </p:spPr>
        <p:txBody>
          <a:bodyPr wrap="none" rtlCol="0">
            <a:spAutoFit/>
          </a:bodyPr>
          <a:lstStyle/>
          <a:p>
            <a:r>
              <a:rPr lang="en-US" sz="1400" dirty="0"/>
              <a:t>Physics</a:t>
            </a:r>
          </a:p>
        </p:txBody>
      </p:sp>
      <p:sp>
        <p:nvSpPr>
          <p:cNvPr id="25" name="TextBox 24">
            <a:extLst>
              <a:ext uri="{FF2B5EF4-FFF2-40B4-BE49-F238E27FC236}">
                <a16:creationId xmlns:a16="http://schemas.microsoft.com/office/drawing/2014/main" id="{A4089C0A-C30F-4A7F-9432-01357B56C931}"/>
              </a:ext>
            </a:extLst>
          </p:cNvPr>
          <p:cNvSpPr txBox="1"/>
          <p:nvPr/>
        </p:nvSpPr>
        <p:spPr>
          <a:xfrm rot="17830925">
            <a:off x="2869180" y="1954288"/>
            <a:ext cx="579005" cy="307777"/>
          </a:xfrm>
          <a:prstGeom prst="rect">
            <a:avLst/>
          </a:prstGeom>
          <a:noFill/>
        </p:spPr>
        <p:txBody>
          <a:bodyPr wrap="none" rtlCol="0">
            <a:spAutoFit/>
          </a:bodyPr>
          <a:lstStyle/>
          <a:p>
            <a:r>
              <a:rPr lang="en-US" sz="1400" dirty="0"/>
              <a:t>MAE</a:t>
            </a:r>
          </a:p>
        </p:txBody>
      </p:sp>
      <p:sp>
        <p:nvSpPr>
          <p:cNvPr id="26" name="TextBox 25">
            <a:extLst>
              <a:ext uri="{FF2B5EF4-FFF2-40B4-BE49-F238E27FC236}">
                <a16:creationId xmlns:a16="http://schemas.microsoft.com/office/drawing/2014/main" id="{EA36F2F6-0491-433B-A26E-027DFAB8871C}"/>
              </a:ext>
            </a:extLst>
          </p:cNvPr>
          <p:cNvSpPr txBox="1"/>
          <p:nvPr/>
        </p:nvSpPr>
        <p:spPr>
          <a:xfrm rot="17830925">
            <a:off x="2955730" y="2272432"/>
            <a:ext cx="655949" cy="307777"/>
          </a:xfrm>
          <a:prstGeom prst="rect">
            <a:avLst/>
          </a:prstGeom>
          <a:noFill/>
        </p:spPr>
        <p:txBody>
          <a:bodyPr wrap="none" rtlCol="0">
            <a:spAutoFit/>
          </a:bodyPr>
          <a:lstStyle/>
          <a:p>
            <a:r>
              <a:rPr lang="en-US" sz="1400" dirty="0"/>
              <a:t>Chem</a:t>
            </a:r>
          </a:p>
        </p:txBody>
      </p:sp>
      <p:sp>
        <p:nvSpPr>
          <p:cNvPr id="28" name="TextBox 27">
            <a:extLst>
              <a:ext uri="{FF2B5EF4-FFF2-40B4-BE49-F238E27FC236}">
                <a16:creationId xmlns:a16="http://schemas.microsoft.com/office/drawing/2014/main" id="{EB9AC3D4-7C80-44F0-A988-DD47E5B0821B}"/>
              </a:ext>
            </a:extLst>
          </p:cNvPr>
          <p:cNvSpPr txBox="1"/>
          <p:nvPr/>
        </p:nvSpPr>
        <p:spPr>
          <a:xfrm>
            <a:off x="839154" y="2733367"/>
            <a:ext cx="2802935" cy="2123658"/>
          </a:xfrm>
          <a:prstGeom prst="rect">
            <a:avLst/>
          </a:prstGeom>
          <a:noFill/>
        </p:spPr>
        <p:txBody>
          <a:bodyPr wrap="square">
            <a:spAutoFit/>
          </a:bodyPr>
          <a:lstStyle/>
          <a:p>
            <a:r>
              <a:rPr lang="en-US" sz="1200" dirty="0"/>
              <a:t>Econ	1.29	CS	3.14</a:t>
            </a:r>
          </a:p>
          <a:p>
            <a:r>
              <a:rPr lang="en-US" sz="1200" dirty="0"/>
              <a:t>Engl &amp; TC	2.01	GGPE	3.25</a:t>
            </a:r>
          </a:p>
          <a:p>
            <a:r>
              <a:rPr lang="en-US" sz="1200" dirty="0"/>
              <a:t>Physics	2.04	EMSE	3.34</a:t>
            </a:r>
          </a:p>
          <a:p>
            <a:r>
              <a:rPr lang="en-US" sz="1200" dirty="0"/>
              <a:t>MAE	2.16	Hist &amp; PS	3.39</a:t>
            </a:r>
          </a:p>
          <a:p>
            <a:r>
              <a:rPr lang="en-US" sz="1200" dirty="0"/>
              <a:t>Chem	2.38	BIT	3.40</a:t>
            </a:r>
          </a:p>
          <a:p>
            <a:r>
              <a:rPr lang="en-US" sz="1200" dirty="0" err="1"/>
              <a:t>CArE</a:t>
            </a:r>
            <a:r>
              <a:rPr lang="en-US" sz="1200" dirty="0"/>
              <a:t>	2.41	Math	3.41</a:t>
            </a:r>
          </a:p>
          <a:p>
            <a:r>
              <a:rPr lang="en-US" sz="1200" dirty="0"/>
              <a:t>ECE	2.48	TEC	3.54</a:t>
            </a:r>
          </a:p>
          <a:p>
            <a:r>
              <a:rPr lang="en-US" sz="1200" dirty="0"/>
              <a:t>Psych	2.50	MSE	3.98</a:t>
            </a:r>
          </a:p>
          <a:p>
            <a:r>
              <a:rPr lang="en-US" sz="1200" dirty="0"/>
              <a:t>Bio Sci	2.57	Che	5.51</a:t>
            </a:r>
          </a:p>
          <a:p>
            <a:r>
              <a:rPr lang="en-US" sz="1200" dirty="0" err="1"/>
              <a:t>MinE</a:t>
            </a:r>
            <a:r>
              <a:rPr lang="en-US" sz="1200" dirty="0"/>
              <a:t>	2.57	</a:t>
            </a:r>
            <a:r>
              <a:rPr lang="en-US" sz="1200" dirty="0" err="1"/>
              <a:t>NucE</a:t>
            </a:r>
            <a:r>
              <a:rPr lang="en-US" sz="1200" dirty="0"/>
              <a:t>	5.74</a:t>
            </a:r>
          </a:p>
          <a:p>
            <a:r>
              <a:rPr lang="en-US" sz="1200" dirty="0"/>
              <a:t>ALP	2.61		</a:t>
            </a:r>
          </a:p>
        </p:txBody>
      </p:sp>
      <p:sp>
        <p:nvSpPr>
          <p:cNvPr id="29" name="TextBox 28">
            <a:extLst>
              <a:ext uri="{FF2B5EF4-FFF2-40B4-BE49-F238E27FC236}">
                <a16:creationId xmlns:a16="http://schemas.microsoft.com/office/drawing/2014/main" id="{D0715C1F-3EA9-4AAE-B76E-F8B99B19D6B6}"/>
              </a:ext>
            </a:extLst>
          </p:cNvPr>
          <p:cNvSpPr txBox="1"/>
          <p:nvPr/>
        </p:nvSpPr>
        <p:spPr>
          <a:xfrm rot="17830925">
            <a:off x="3121007" y="1956427"/>
            <a:ext cx="601447" cy="307777"/>
          </a:xfrm>
          <a:prstGeom prst="rect">
            <a:avLst/>
          </a:prstGeom>
          <a:noFill/>
        </p:spPr>
        <p:txBody>
          <a:bodyPr wrap="none" rtlCol="0">
            <a:spAutoFit/>
          </a:bodyPr>
          <a:lstStyle/>
          <a:p>
            <a:r>
              <a:rPr lang="en-US" sz="1400" dirty="0" err="1"/>
              <a:t>CArE</a:t>
            </a:r>
            <a:endParaRPr lang="en-US" sz="1400" dirty="0"/>
          </a:p>
        </p:txBody>
      </p:sp>
      <p:sp>
        <p:nvSpPr>
          <p:cNvPr id="30" name="TextBox 29">
            <a:extLst>
              <a:ext uri="{FF2B5EF4-FFF2-40B4-BE49-F238E27FC236}">
                <a16:creationId xmlns:a16="http://schemas.microsoft.com/office/drawing/2014/main" id="{4CC98333-7589-40C1-A8DA-4F0A1B6CB2A3}"/>
              </a:ext>
            </a:extLst>
          </p:cNvPr>
          <p:cNvSpPr txBox="1"/>
          <p:nvPr/>
        </p:nvSpPr>
        <p:spPr>
          <a:xfrm rot="17830925">
            <a:off x="3172494" y="2237404"/>
            <a:ext cx="497252" cy="307777"/>
          </a:xfrm>
          <a:prstGeom prst="rect">
            <a:avLst/>
          </a:prstGeom>
          <a:noFill/>
        </p:spPr>
        <p:txBody>
          <a:bodyPr wrap="none" rtlCol="0">
            <a:spAutoFit/>
          </a:bodyPr>
          <a:lstStyle/>
          <a:p>
            <a:r>
              <a:rPr lang="en-US" sz="1400" dirty="0"/>
              <a:t>ECE</a:t>
            </a:r>
          </a:p>
        </p:txBody>
      </p:sp>
      <p:sp>
        <p:nvSpPr>
          <p:cNvPr id="31" name="TextBox 30">
            <a:extLst>
              <a:ext uri="{FF2B5EF4-FFF2-40B4-BE49-F238E27FC236}">
                <a16:creationId xmlns:a16="http://schemas.microsoft.com/office/drawing/2014/main" id="{22D091AB-380F-4601-9832-810F883244FB}"/>
              </a:ext>
            </a:extLst>
          </p:cNvPr>
          <p:cNvSpPr txBox="1"/>
          <p:nvPr/>
        </p:nvSpPr>
        <p:spPr>
          <a:xfrm rot="17830925">
            <a:off x="3199261" y="1586815"/>
            <a:ext cx="649537" cy="307777"/>
          </a:xfrm>
          <a:prstGeom prst="rect">
            <a:avLst/>
          </a:prstGeom>
          <a:noFill/>
        </p:spPr>
        <p:txBody>
          <a:bodyPr wrap="none" rtlCol="0">
            <a:spAutoFit/>
          </a:bodyPr>
          <a:lstStyle/>
          <a:p>
            <a:r>
              <a:rPr lang="en-US" sz="1400" dirty="0"/>
              <a:t>Psych</a:t>
            </a:r>
          </a:p>
        </p:txBody>
      </p:sp>
      <p:sp>
        <p:nvSpPr>
          <p:cNvPr id="32" name="TextBox 31">
            <a:extLst>
              <a:ext uri="{FF2B5EF4-FFF2-40B4-BE49-F238E27FC236}">
                <a16:creationId xmlns:a16="http://schemas.microsoft.com/office/drawing/2014/main" id="{3E2231EF-ED6B-4CE5-8844-E974EF551566}"/>
              </a:ext>
            </a:extLst>
          </p:cNvPr>
          <p:cNvSpPr txBox="1"/>
          <p:nvPr/>
        </p:nvSpPr>
        <p:spPr>
          <a:xfrm rot="17830925">
            <a:off x="3207507" y="1883356"/>
            <a:ext cx="721672" cy="307777"/>
          </a:xfrm>
          <a:prstGeom prst="rect">
            <a:avLst/>
          </a:prstGeom>
          <a:noFill/>
        </p:spPr>
        <p:txBody>
          <a:bodyPr wrap="none" rtlCol="0">
            <a:spAutoFit/>
          </a:bodyPr>
          <a:lstStyle/>
          <a:p>
            <a:r>
              <a:rPr lang="en-US" sz="1400" dirty="0"/>
              <a:t>Bio Sci</a:t>
            </a:r>
          </a:p>
        </p:txBody>
      </p:sp>
      <p:sp>
        <p:nvSpPr>
          <p:cNvPr id="33" name="TextBox 32">
            <a:extLst>
              <a:ext uri="{FF2B5EF4-FFF2-40B4-BE49-F238E27FC236}">
                <a16:creationId xmlns:a16="http://schemas.microsoft.com/office/drawing/2014/main" id="{70F065D7-3C45-4FC4-9649-7754AEC75170}"/>
              </a:ext>
            </a:extLst>
          </p:cNvPr>
          <p:cNvSpPr txBox="1"/>
          <p:nvPr/>
        </p:nvSpPr>
        <p:spPr>
          <a:xfrm rot="17830925">
            <a:off x="3182143" y="2372854"/>
            <a:ext cx="609462" cy="307777"/>
          </a:xfrm>
          <a:prstGeom prst="rect">
            <a:avLst/>
          </a:prstGeom>
          <a:noFill/>
        </p:spPr>
        <p:txBody>
          <a:bodyPr wrap="none" rtlCol="0">
            <a:spAutoFit/>
          </a:bodyPr>
          <a:lstStyle/>
          <a:p>
            <a:r>
              <a:rPr lang="en-US" sz="1400" dirty="0" err="1"/>
              <a:t>MinE</a:t>
            </a:r>
            <a:endParaRPr lang="en-US" sz="1400" dirty="0"/>
          </a:p>
        </p:txBody>
      </p:sp>
      <p:sp>
        <p:nvSpPr>
          <p:cNvPr id="34" name="TextBox 33">
            <a:extLst>
              <a:ext uri="{FF2B5EF4-FFF2-40B4-BE49-F238E27FC236}">
                <a16:creationId xmlns:a16="http://schemas.microsoft.com/office/drawing/2014/main" id="{B8C4E4D7-50DD-42BF-8155-DCDC04A48A83}"/>
              </a:ext>
            </a:extLst>
          </p:cNvPr>
          <p:cNvSpPr txBox="1"/>
          <p:nvPr/>
        </p:nvSpPr>
        <p:spPr>
          <a:xfrm rot="17830925">
            <a:off x="3355200" y="2075973"/>
            <a:ext cx="519694" cy="307777"/>
          </a:xfrm>
          <a:prstGeom prst="rect">
            <a:avLst/>
          </a:prstGeom>
          <a:noFill/>
        </p:spPr>
        <p:txBody>
          <a:bodyPr wrap="none" rtlCol="0">
            <a:spAutoFit/>
          </a:bodyPr>
          <a:lstStyle/>
          <a:p>
            <a:r>
              <a:rPr lang="en-US" sz="1400" dirty="0"/>
              <a:t>ALP</a:t>
            </a:r>
          </a:p>
        </p:txBody>
      </p:sp>
      <p:sp>
        <p:nvSpPr>
          <p:cNvPr id="35" name="TextBox 34">
            <a:extLst>
              <a:ext uri="{FF2B5EF4-FFF2-40B4-BE49-F238E27FC236}">
                <a16:creationId xmlns:a16="http://schemas.microsoft.com/office/drawing/2014/main" id="{2389E828-05D2-4675-9CA5-F8CEFCBCC3B9}"/>
              </a:ext>
            </a:extLst>
          </p:cNvPr>
          <p:cNvSpPr txBox="1"/>
          <p:nvPr/>
        </p:nvSpPr>
        <p:spPr>
          <a:xfrm rot="17830925">
            <a:off x="3974817" y="2022558"/>
            <a:ext cx="391454" cy="307777"/>
          </a:xfrm>
          <a:prstGeom prst="rect">
            <a:avLst/>
          </a:prstGeom>
          <a:noFill/>
        </p:spPr>
        <p:txBody>
          <a:bodyPr wrap="none" rtlCol="0">
            <a:spAutoFit/>
          </a:bodyPr>
          <a:lstStyle/>
          <a:p>
            <a:r>
              <a:rPr lang="en-US" sz="1400" dirty="0"/>
              <a:t>CS</a:t>
            </a:r>
          </a:p>
        </p:txBody>
      </p:sp>
      <p:sp>
        <p:nvSpPr>
          <p:cNvPr id="36" name="TextBox 35">
            <a:extLst>
              <a:ext uri="{FF2B5EF4-FFF2-40B4-BE49-F238E27FC236}">
                <a16:creationId xmlns:a16="http://schemas.microsoft.com/office/drawing/2014/main" id="{BD50EAC4-6280-43CB-B32D-D86CAD2D6F7A}"/>
              </a:ext>
            </a:extLst>
          </p:cNvPr>
          <p:cNvSpPr txBox="1"/>
          <p:nvPr/>
        </p:nvSpPr>
        <p:spPr>
          <a:xfrm rot="17830925">
            <a:off x="3935652" y="2296588"/>
            <a:ext cx="641522" cy="307777"/>
          </a:xfrm>
          <a:prstGeom prst="rect">
            <a:avLst/>
          </a:prstGeom>
          <a:noFill/>
        </p:spPr>
        <p:txBody>
          <a:bodyPr wrap="none" rtlCol="0">
            <a:spAutoFit/>
          </a:bodyPr>
          <a:lstStyle/>
          <a:p>
            <a:r>
              <a:rPr lang="en-US" sz="1400" dirty="0"/>
              <a:t>GGPE</a:t>
            </a:r>
          </a:p>
        </p:txBody>
      </p:sp>
      <p:sp>
        <p:nvSpPr>
          <p:cNvPr id="37" name="TextBox 36">
            <a:extLst>
              <a:ext uri="{FF2B5EF4-FFF2-40B4-BE49-F238E27FC236}">
                <a16:creationId xmlns:a16="http://schemas.microsoft.com/office/drawing/2014/main" id="{1184C33D-3A16-4906-9BCA-2322097CEE76}"/>
              </a:ext>
            </a:extLst>
          </p:cNvPr>
          <p:cNvSpPr txBox="1"/>
          <p:nvPr/>
        </p:nvSpPr>
        <p:spPr>
          <a:xfrm rot="17830925">
            <a:off x="4128969" y="1921069"/>
            <a:ext cx="643125" cy="307777"/>
          </a:xfrm>
          <a:prstGeom prst="rect">
            <a:avLst/>
          </a:prstGeom>
          <a:noFill/>
        </p:spPr>
        <p:txBody>
          <a:bodyPr wrap="none" rtlCol="0">
            <a:spAutoFit/>
          </a:bodyPr>
          <a:lstStyle/>
          <a:p>
            <a:r>
              <a:rPr lang="en-US" sz="1400" dirty="0"/>
              <a:t>EMSE</a:t>
            </a:r>
          </a:p>
        </p:txBody>
      </p:sp>
      <p:sp>
        <p:nvSpPr>
          <p:cNvPr id="38" name="TextBox 37">
            <a:extLst>
              <a:ext uri="{FF2B5EF4-FFF2-40B4-BE49-F238E27FC236}">
                <a16:creationId xmlns:a16="http://schemas.microsoft.com/office/drawing/2014/main" id="{9937B053-F739-4564-9190-3EA04ECC47D9}"/>
              </a:ext>
            </a:extLst>
          </p:cNvPr>
          <p:cNvSpPr txBox="1"/>
          <p:nvPr/>
        </p:nvSpPr>
        <p:spPr>
          <a:xfrm rot="17830925">
            <a:off x="3882806" y="2402903"/>
            <a:ext cx="938077" cy="307777"/>
          </a:xfrm>
          <a:prstGeom prst="rect">
            <a:avLst/>
          </a:prstGeom>
          <a:noFill/>
        </p:spPr>
        <p:txBody>
          <a:bodyPr wrap="none" rtlCol="0">
            <a:spAutoFit/>
          </a:bodyPr>
          <a:lstStyle/>
          <a:p>
            <a:r>
              <a:rPr lang="en-US" sz="1400" dirty="0"/>
              <a:t>Hist &amp; PS</a:t>
            </a:r>
          </a:p>
        </p:txBody>
      </p:sp>
      <p:sp>
        <p:nvSpPr>
          <p:cNvPr id="39" name="TextBox 38">
            <a:extLst>
              <a:ext uri="{FF2B5EF4-FFF2-40B4-BE49-F238E27FC236}">
                <a16:creationId xmlns:a16="http://schemas.microsoft.com/office/drawing/2014/main" id="{078072FA-4E5E-403F-BC8F-C5F4067DD183}"/>
              </a:ext>
            </a:extLst>
          </p:cNvPr>
          <p:cNvSpPr txBox="1"/>
          <p:nvPr/>
        </p:nvSpPr>
        <p:spPr>
          <a:xfrm rot="17830925">
            <a:off x="4207527" y="2546244"/>
            <a:ext cx="461986" cy="307777"/>
          </a:xfrm>
          <a:prstGeom prst="rect">
            <a:avLst/>
          </a:prstGeom>
          <a:noFill/>
        </p:spPr>
        <p:txBody>
          <a:bodyPr wrap="none" rtlCol="0">
            <a:spAutoFit/>
          </a:bodyPr>
          <a:lstStyle/>
          <a:p>
            <a:r>
              <a:rPr lang="en-US" sz="1400" dirty="0"/>
              <a:t>BIT</a:t>
            </a:r>
          </a:p>
        </p:txBody>
      </p:sp>
      <p:sp>
        <p:nvSpPr>
          <p:cNvPr id="40" name="TextBox 39">
            <a:extLst>
              <a:ext uri="{FF2B5EF4-FFF2-40B4-BE49-F238E27FC236}">
                <a16:creationId xmlns:a16="http://schemas.microsoft.com/office/drawing/2014/main" id="{00C28466-27C9-4B35-8DA0-BC38A7E86960}"/>
              </a:ext>
            </a:extLst>
          </p:cNvPr>
          <p:cNvSpPr txBox="1"/>
          <p:nvPr/>
        </p:nvSpPr>
        <p:spPr>
          <a:xfrm rot="17830925">
            <a:off x="4244991" y="1916934"/>
            <a:ext cx="607859" cy="307777"/>
          </a:xfrm>
          <a:prstGeom prst="rect">
            <a:avLst/>
          </a:prstGeom>
          <a:noFill/>
        </p:spPr>
        <p:txBody>
          <a:bodyPr wrap="none" rtlCol="0">
            <a:spAutoFit/>
          </a:bodyPr>
          <a:lstStyle/>
          <a:p>
            <a:r>
              <a:rPr lang="en-US" sz="1400" dirty="0"/>
              <a:t>Math</a:t>
            </a:r>
          </a:p>
        </p:txBody>
      </p:sp>
      <p:sp>
        <p:nvSpPr>
          <p:cNvPr id="41" name="TextBox 40">
            <a:extLst>
              <a:ext uri="{FF2B5EF4-FFF2-40B4-BE49-F238E27FC236}">
                <a16:creationId xmlns:a16="http://schemas.microsoft.com/office/drawing/2014/main" id="{E22D1DC1-6EF0-4B80-8C0D-C9C7FA17A10C}"/>
              </a:ext>
            </a:extLst>
          </p:cNvPr>
          <p:cNvSpPr txBox="1"/>
          <p:nvPr/>
        </p:nvSpPr>
        <p:spPr>
          <a:xfrm rot="17830925">
            <a:off x="4383774" y="2006258"/>
            <a:ext cx="502061" cy="307777"/>
          </a:xfrm>
          <a:prstGeom prst="rect">
            <a:avLst/>
          </a:prstGeom>
          <a:noFill/>
        </p:spPr>
        <p:txBody>
          <a:bodyPr wrap="none" rtlCol="0">
            <a:spAutoFit/>
          </a:bodyPr>
          <a:lstStyle/>
          <a:p>
            <a:r>
              <a:rPr lang="en-US" sz="1400" dirty="0"/>
              <a:t>TEC</a:t>
            </a:r>
          </a:p>
        </p:txBody>
      </p:sp>
      <p:sp>
        <p:nvSpPr>
          <p:cNvPr id="42" name="TextBox 41">
            <a:extLst>
              <a:ext uri="{FF2B5EF4-FFF2-40B4-BE49-F238E27FC236}">
                <a16:creationId xmlns:a16="http://schemas.microsoft.com/office/drawing/2014/main" id="{C07BE773-FE36-41B8-9367-418E0B89DF1D}"/>
              </a:ext>
            </a:extLst>
          </p:cNvPr>
          <p:cNvSpPr txBox="1"/>
          <p:nvPr/>
        </p:nvSpPr>
        <p:spPr>
          <a:xfrm rot="17830925">
            <a:off x="4690662" y="1952904"/>
            <a:ext cx="542136" cy="307777"/>
          </a:xfrm>
          <a:prstGeom prst="rect">
            <a:avLst/>
          </a:prstGeom>
          <a:noFill/>
        </p:spPr>
        <p:txBody>
          <a:bodyPr wrap="none" rtlCol="0">
            <a:spAutoFit/>
          </a:bodyPr>
          <a:lstStyle/>
          <a:p>
            <a:r>
              <a:rPr lang="en-US" sz="1400" dirty="0"/>
              <a:t>MSE</a:t>
            </a:r>
          </a:p>
        </p:txBody>
      </p:sp>
      <p:sp>
        <p:nvSpPr>
          <p:cNvPr id="43" name="TextBox 42">
            <a:extLst>
              <a:ext uri="{FF2B5EF4-FFF2-40B4-BE49-F238E27FC236}">
                <a16:creationId xmlns:a16="http://schemas.microsoft.com/office/drawing/2014/main" id="{97A32A98-9A46-46F0-9A92-390AD98BC635}"/>
              </a:ext>
            </a:extLst>
          </p:cNvPr>
          <p:cNvSpPr txBox="1"/>
          <p:nvPr/>
        </p:nvSpPr>
        <p:spPr>
          <a:xfrm rot="17830925">
            <a:off x="4867947" y="1982138"/>
            <a:ext cx="505267" cy="307777"/>
          </a:xfrm>
          <a:prstGeom prst="rect">
            <a:avLst/>
          </a:prstGeom>
          <a:noFill/>
        </p:spPr>
        <p:txBody>
          <a:bodyPr wrap="none" rtlCol="0">
            <a:spAutoFit/>
          </a:bodyPr>
          <a:lstStyle/>
          <a:p>
            <a:r>
              <a:rPr lang="en-US" sz="1400" dirty="0"/>
              <a:t>ChE</a:t>
            </a:r>
          </a:p>
        </p:txBody>
      </p:sp>
      <p:sp>
        <p:nvSpPr>
          <p:cNvPr id="44" name="TextBox 43">
            <a:extLst>
              <a:ext uri="{FF2B5EF4-FFF2-40B4-BE49-F238E27FC236}">
                <a16:creationId xmlns:a16="http://schemas.microsoft.com/office/drawing/2014/main" id="{4A06741F-74BA-4B29-B6C4-494F9758A0C1}"/>
              </a:ext>
            </a:extLst>
          </p:cNvPr>
          <p:cNvSpPr txBox="1"/>
          <p:nvPr/>
        </p:nvSpPr>
        <p:spPr>
          <a:xfrm rot="17830925">
            <a:off x="6568855" y="1934005"/>
            <a:ext cx="607859" cy="307777"/>
          </a:xfrm>
          <a:prstGeom prst="rect">
            <a:avLst/>
          </a:prstGeom>
          <a:noFill/>
        </p:spPr>
        <p:txBody>
          <a:bodyPr wrap="none" rtlCol="0">
            <a:spAutoFit/>
          </a:bodyPr>
          <a:lstStyle/>
          <a:p>
            <a:r>
              <a:rPr lang="en-US" sz="1400" dirty="0" err="1"/>
              <a:t>NucE</a:t>
            </a:r>
            <a:endParaRPr lang="en-US" sz="1400" dirty="0"/>
          </a:p>
        </p:txBody>
      </p:sp>
      <p:sp>
        <p:nvSpPr>
          <p:cNvPr id="45" name="TextBox 44">
            <a:extLst>
              <a:ext uri="{FF2B5EF4-FFF2-40B4-BE49-F238E27FC236}">
                <a16:creationId xmlns:a16="http://schemas.microsoft.com/office/drawing/2014/main" id="{1262F624-4364-4FD3-82AF-E735F8FB25E7}"/>
              </a:ext>
            </a:extLst>
          </p:cNvPr>
          <p:cNvSpPr txBox="1"/>
          <p:nvPr/>
        </p:nvSpPr>
        <p:spPr>
          <a:xfrm>
            <a:off x="4857446" y="2749672"/>
            <a:ext cx="2410147" cy="738664"/>
          </a:xfrm>
          <a:prstGeom prst="rect">
            <a:avLst/>
          </a:prstGeom>
          <a:noFill/>
        </p:spPr>
        <p:txBody>
          <a:bodyPr wrap="none" rtlCol="0">
            <a:spAutoFit/>
          </a:bodyPr>
          <a:lstStyle/>
          <a:p>
            <a:r>
              <a:rPr lang="en-US" sz="1400" dirty="0">
                <a:solidFill>
                  <a:srgbClr val="FF0000"/>
                </a:solidFill>
              </a:rPr>
              <a:t>ChE 3.0% w/o counter offer</a:t>
            </a:r>
          </a:p>
          <a:p>
            <a:r>
              <a:rPr lang="en-US" sz="1400" dirty="0" err="1">
                <a:solidFill>
                  <a:srgbClr val="FF0000"/>
                </a:solidFill>
              </a:rPr>
              <a:t>NucE</a:t>
            </a:r>
            <a:r>
              <a:rPr lang="en-US" sz="1400" dirty="0">
                <a:solidFill>
                  <a:srgbClr val="FF0000"/>
                </a:solidFill>
              </a:rPr>
              <a:t> 4.6% w/o </a:t>
            </a:r>
            <a:r>
              <a:rPr lang="en-US" sz="1400" dirty="0" err="1">
                <a:solidFill>
                  <a:srgbClr val="FF0000"/>
                </a:solidFill>
              </a:rPr>
              <a:t>aTP</a:t>
            </a:r>
            <a:r>
              <a:rPr lang="en-US" sz="1400" dirty="0">
                <a:solidFill>
                  <a:srgbClr val="FF0000"/>
                </a:solidFill>
              </a:rPr>
              <a:t> to </a:t>
            </a:r>
            <a:r>
              <a:rPr lang="en-US" sz="1400" dirty="0" err="1">
                <a:solidFill>
                  <a:srgbClr val="FF0000"/>
                </a:solidFill>
              </a:rPr>
              <a:t>aP</a:t>
            </a:r>
            <a:endParaRPr lang="en-US" sz="1400" dirty="0">
              <a:solidFill>
                <a:srgbClr val="FF0000"/>
              </a:solidFill>
            </a:endParaRPr>
          </a:p>
          <a:p>
            <a:r>
              <a:rPr lang="en-US" sz="1400" dirty="0">
                <a:solidFill>
                  <a:srgbClr val="FF0000"/>
                </a:solidFill>
              </a:rPr>
              <a:t>MSE 3.3% w/o counter offer</a:t>
            </a:r>
          </a:p>
        </p:txBody>
      </p:sp>
    </p:spTree>
    <p:extLst>
      <p:ext uri="{BB962C8B-B14F-4D97-AF65-F5344CB8AC3E}">
        <p14:creationId xmlns:p14="http://schemas.microsoft.com/office/powerpoint/2010/main" val="2358356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B6EC-7663-62F5-7AE4-70D4F889978E}"/>
              </a:ext>
            </a:extLst>
          </p:cNvPr>
          <p:cNvSpPr>
            <a:spLocks noGrp="1"/>
          </p:cNvSpPr>
          <p:nvPr>
            <p:ph type="title"/>
          </p:nvPr>
        </p:nvSpPr>
        <p:spPr/>
        <p:txBody>
          <a:bodyPr/>
          <a:lstStyle/>
          <a:p>
            <a:r>
              <a:rPr lang="en-US" dirty="0"/>
              <a:t>Trend?</a:t>
            </a:r>
          </a:p>
        </p:txBody>
      </p:sp>
      <p:grpSp>
        <p:nvGrpSpPr>
          <p:cNvPr id="94" name="Group 93">
            <a:extLst>
              <a:ext uri="{FF2B5EF4-FFF2-40B4-BE49-F238E27FC236}">
                <a16:creationId xmlns:a16="http://schemas.microsoft.com/office/drawing/2014/main" id="{B356FD13-0863-9028-CB11-789F8A97E973}"/>
              </a:ext>
            </a:extLst>
          </p:cNvPr>
          <p:cNvGrpSpPr/>
          <p:nvPr/>
        </p:nvGrpSpPr>
        <p:grpSpPr>
          <a:xfrm>
            <a:off x="79103" y="962682"/>
            <a:ext cx="6366287" cy="1316726"/>
            <a:chOff x="1440925" y="1094274"/>
            <a:chExt cx="8488382" cy="1755635"/>
          </a:xfrm>
        </p:grpSpPr>
        <p:cxnSp>
          <p:nvCxnSpPr>
            <p:cNvPr id="4" name="Straight Connector 3">
              <a:extLst>
                <a:ext uri="{FF2B5EF4-FFF2-40B4-BE49-F238E27FC236}">
                  <a16:creationId xmlns:a16="http://schemas.microsoft.com/office/drawing/2014/main" id="{17D0C429-67D2-9B9B-76ED-918365E4E6D0}"/>
                </a:ext>
              </a:extLst>
            </p:cNvPr>
            <p:cNvCxnSpPr>
              <a:cxnSpLocks/>
              <a:stCxn id="5" idx="0"/>
              <a:endCxn id="11" idx="0"/>
            </p:cNvCxnSpPr>
            <p:nvPr/>
          </p:nvCxnSpPr>
          <p:spPr>
            <a:xfrm flipV="1">
              <a:off x="1613194" y="1970221"/>
              <a:ext cx="8165270" cy="139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D81FAD-78E2-E134-4E2B-E70B825E5FF5}"/>
                </a:ext>
              </a:extLst>
            </p:cNvPr>
            <p:cNvSpPr txBox="1"/>
            <p:nvPr/>
          </p:nvSpPr>
          <p:spPr>
            <a:xfrm>
              <a:off x="1440925" y="1984216"/>
              <a:ext cx="344539" cy="330945"/>
            </a:xfrm>
            <a:prstGeom prst="rect">
              <a:avLst/>
            </a:prstGeom>
            <a:noFill/>
          </p:spPr>
          <p:txBody>
            <a:bodyPr wrap="none" rtlCol="0">
              <a:spAutoFit/>
            </a:bodyPr>
            <a:lstStyle/>
            <a:p>
              <a:r>
                <a:rPr lang="en-US" sz="1013" dirty="0">
                  <a:solidFill>
                    <a:srgbClr val="FF0000"/>
                  </a:solidFill>
                </a:rPr>
                <a:t>0</a:t>
              </a:r>
            </a:p>
          </p:txBody>
        </p:sp>
        <p:sp>
          <p:nvSpPr>
            <p:cNvPr id="6" name="TextBox 5">
              <a:extLst>
                <a:ext uri="{FF2B5EF4-FFF2-40B4-BE49-F238E27FC236}">
                  <a16:creationId xmlns:a16="http://schemas.microsoft.com/office/drawing/2014/main" id="{59A531B0-C8BF-FADC-BE14-467CE14C19DF}"/>
                </a:ext>
              </a:extLst>
            </p:cNvPr>
            <p:cNvSpPr txBox="1"/>
            <p:nvPr/>
          </p:nvSpPr>
          <p:spPr>
            <a:xfrm>
              <a:off x="2805374" y="1980506"/>
              <a:ext cx="301687" cy="330945"/>
            </a:xfrm>
            <a:prstGeom prst="rect">
              <a:avLst/>
            </a:prstGeom>
            <a:noFill/>
          </p:spPr>
          <p:txBody>
            <a:bodyPr wrap="square" rtlCol="0">
              <a:spAutoFit/>
            </a:bodyPr>
            <a:lstStyle/>
            <a:p>
              <a:r>
                <a:rPr lang="en-US" sz="1013" dirty="0">
                  <a:solidFill>
                    <a:srgbClr val="FF0000"/>
                  </a:solidFill>
                </a:rPr>
                <a:t>1</a:t>
              </a:r>
            </a:p>
          </p:txBody>
        </p:sp>
        <p:sp>
          <p:nvSpPr>
            <p:cNvPr id="7" name="TextBox 6">
              <a:extLst>
                <a:ext uri="{FF2B5EF4-FFF2-40B4-BE49-F238E27FC236}">
                  <a16:creationId xmlns:a16="http://schemas.microsoft.com/office/drawing/2014/main" id="{598A19F0-127D-B8DE-0F8F-865BE14B2CC5}"/>
                </a:ext>
              </a:extLst>
            </p:cNvPr>
            <p:cNvSpPr txBox="1"/>
            <p:nvPr/>
          </p:nvSpPr>
          <p:spPr>
            <a:xfrm>
              <a:off x="4169824" y="1980506"/>
              <a:ext cx="301687" cy="330945"/>
            </a:xfrm>
            <a:prstGeom prst="rect">
              <a:avLst/>
            </a:prstGeom>
            <a:noFill/>
          </p:spPr>
          <p:txBody>
            <a:bodyPr wrap="square" rtlCol="0">
              <a:spAutoFit/>
            </a:bodyPr>
            <a:lstStyle/>
            <a:p>
              <a:r>
                <a:rPr lang="en-US" sz="1013" dirty="0">
                  <a:solidFill>
                    <a:srgbClr val="FF0000"/>
                  </a:solidFill>
                </a:rPr>
                <a:t>2</a:t>
              </a:r>
            </a:p>
          </p:txBody>
        </p:sp>
        <p:sp>
          <p:nvSpPr>
            <p:cNvPr id="8" name="TextBox 7">
              <a:extLst>
                <a:ext uri="{FF2B5EF4-FFF2-40B4-BE49-F238E27FC236}">
                  <a16:creationId xmlns:a16="http://schemas.microsoft.com/office/drawing/2014/main" id="{5B4C5480-C6E8-772A-DD8C-432E6DF33DE5}"/>
                </a:ext>
              </a:extLst>
            </p:cNvPr>
            <p:cNvSpPr txBox="1"/>
            <p:nvPr/>
          </p:nvSpPr>
          <p:spPr>
            <a:xfrm>
              <a:off x="5534272" y="1980506"/>
              <a:ext cx="301687" cy="330945"/>
            </a:xfrm>
            <a:prstGeom prst="rect">
              <a:avLst/>
            </a:prstGeom>
            <a:noFill/>
          </p:spPr>
          <p:txBody>
            <a:bodyPr wrap="square" rtlCol="0">
              <a:spAutoFit/>
            </a:bodyPr>
            <a:lstStyle/>
            <a:p>
              <a:r>
                <a:rPr lang="en-US" sz="1013" dirty="0">
                  <a:solidFill>
                    <a:srgbClr val="FF0000"/>
                  </a:solidFill>
                </a:rPr>
                <a:t>3</a:t>
              </a:r>
            </a:p>
          </p:txBody>
        </p:sp>
        <p:sp>
          <p:nvSpPr>
            <p:cNvPr id="9" name="TextBox 8">
              <a:extLst>
                <a:ext uri="{FF2B5EF4-FFF2-40B4-BE49-F238E27FC236}">
                  <a16:creationId xmlns:a16="http://schemas.microsoft.com/office/drawing/2014/main" id="{D7AC11D3-FD7E-708E-39A4-022371454F8B}"/>
                </a:ext>
              </a:extLst>
            </p:cNvPr>
            <p:cNvSpPr txBox="1"/>
            <p:nvPr/>
          </p:nvSpPr>
          <p:spPr>
            <a:xfrm>
              <a:off x="6898721" y="1970221"/>
              <a:ext cx="301687" cy="330945"/>
            </a:xfrm>
            <a:prstGeom prst="rect">
              <a:avLst/>
            </a:prstGeom>
            <a:noFill/>
          </p:spPr>
          <p:txBody>
            <a:bodyPr wrap="square" rtlCol="0">
              <a:spAutoFit/>
            </a:bodyPr>
            <a:lstStyle/>
            <a:p>
              <a:r>
                <a:rPr lang="en-US" sz="1013" dirty="0">
                  <a:solidFill>
                    <a:srgbClr val="FF0000"/>
                  </a:solidFill>
                </a:rPr>
                <a:t>4</a:t>
              </a:r>
            </a:p>
          </p:txBody>
        </p:sp>
        <p:sp>
          <p:nvSpPr>
            <p:cNvPr id="10" name="TextBox 9">
              <a:extLst>
                <a:ext uri="{FF2B5EF4-FFF2-40B4-BE49-F238E27FC236}">
                  <a16:creationId xmlns:a16="http://schemas.microsoft.com/office/drawing/2014/main" id="{8F24CFC8-C21C-B836-8415-0548E4720DBE}"/>
                </a:ext>
              </a:extLst>
            </p:cNvPr>
            <p:cNvSpPr txBox="1"/>
            <p:nvPr/>
          </p:nvSpPr>
          <p:spPr>
            <a:xfrm>
              <a:off x="8263170" y="1970221"/>
              <a:ext cx="301687" cy="330945"/>
            </a:xfrm>
            <a:prstGeom prst="rect">
              <a:avLst/>
            </a:prstGeom>
            <a:noFill/>
          </p:spPr>
          <p:txBody>
            <a:bodyPr wrap="square" rtlCol="0">
              <a:spAutoFit/>
            </a:bodyPr>
            <a:lstStyle/>
            <a:p>
              <a:r>
                <a:rPr lang="en-US" sz="1013" dirty="0">
                  <a:solidFill>
                    <a:srgbClr val="FF0000"/>
                  </a:solidFill>
                </a:rPr>
                <a:t>5</a:t>
              </a:r>
            </a:p>
          </p:txBody>
        </p:sp>
        <p:sp>
          <p:nvSpPr>
            <p:cNvPr id="11" name="TextBox 10">
              <a:extLst>
                <a:ext uri="{FF2B5EF4-FFF2-40B4-BE49-F238E27FC236}">
                  <a16:creationId xmlns:a16="http://schemas.microsoft.com/office/drawing/2014/main" id="{A6F4DCF8-9642-BC53-4CE1-F231032C5132}"/>
                </a:ext>
              </a:extLst>
            </p:cNvPr>
            <p:cNvSpPr txBox="1"/>
            <p:nvPr/>
          </p:nvSpPr>
          <p:spPr>
            <a:xfrm>
              <a:off x="9627620" y="1970221"/>
              <a:ext cx="301687" cy="330945"/>
            </a:xfrm>
            <a:prstGeom prst="rect">
              <a:avLst/>
            </a:prstGeom>
            <a:noFill/>
          </p:spPr>
          <p:txBody>
            <a:bodyPr wrap="square" rtlCol="0">
              <a:spAutoFit/>
            </a:bodyPr>
            <a:lstStyle/>
            <a:p>
              <a:r>
                <a:rPr lang="en-US" sz="1013" dirty="0">
                  <a:solidFill>
                    <a:srgbClr val="FF0000"/>
                  </a:solidFill>
                </a:rPr>
                <a:t>6</a:t>
              </a:r>
            </a:p>
          </p:txBody>
        </p:sp>
        <p:sp>
          <p:nvSpPr>
            <p:cNvPr id="12" name="TextBox 11">
              <a:extLst>
                <a:ext uri="{FF2B5EF4-FFF2-40B4-BE49-F238E27FC236}">
                  <a16:creationId xmlns:a16="http://schemas.microsoft.com/office/drawing/2014/main" id="{CC2A9D51-F8EA-5978-F006-8CEF0CAFE8F7}"/>
                </a:ext>
              </a:extLst>
            </p:cNvPr>
            <p:cNvSpPr txBox="1"/>
            <p:nvPr/>
          </p:nvSpPr>
          <p:spPr>
            <a:xfrm rot="17830925">
              <a:off x="2857101" y="1633378"/>
              <a:ext cx="626667" cy="330945"/>
            </a:xfrm>
            <a:prstGeom prst="rect">
              <a:avLst/>
            </a:prstGeom>
            <a:noFill/>
          </p:spPr>
          <p:txBody>
            <a:bodyPr wrap="none" rtlCol="0">
              <a:spAutoFit/>
            </a:bodyPr>
            <a:lstStyle/>
            <a:p>
              <a:r>
                <a:rPr lang="en-US" sz="1013" dirty="0"/>
                <a:t>Econ</a:t>
              </a:r>
            </a:p>
          </p:txBody>
        </p:sp>
        <p:sp>
          <p:nvSpPr>
            <p:cNvPr id="13" name="TextBox 12">
              <a:extLst>
                <a:ext uri="{FF2B5EF4-FFF2-40B4-BE49-F238E27FC236}">
                  <a16:creationId xmlns:a16="http://schemas.microsoft.com/office/drawing/2014/main" id="{0BD2ADDB-6942-BD1E-27B8-061F12499F1C}"/>
                </a:ext>
              </a:extLst>
            </p:cNvPr>
            <p:cNvSpPr txBox="1"/>
            <p:nvPr/>
          </p:nvSpPr>
          <p:spPr>
            <a:xfrm rot="17830925">
              <a:off x="3881023" y="1419534"/>
              <a:ext cx="981466" cy="330945"/>
            </a:xfrm>
            <a:prstGeom prst="rect">
              <a:avLst/>
            </a:prstGeom>
            <a:noFill/>
          </p:spPr>
          <p:txBody>
            <a:bodyPr wrap="none" rtlCol="0">
              <a:spAutoFit/>
            </a:bodyPr>
            <a:lstStyle/>
            <a:p>
              <a:r>
                <a:rPr lang="en-US" sz="1013" dirty="0" err="1"/>
                <a:t>Engl</a:t>
              </a:r>
              <a:r>
                <a:rPr lang="en-US" sz="1013" dirty="0"/>
                <a:t> &amp;TC</a:t>
              </a:r>
            </a:p>
          </p:txBody>
        </p:sp>
        <p:sp>
          <p:nvSpPr>
            <p:cNvPr id="14" name="TextBox 13">
              <a:extLst>
                <a:ext uri="{FF2B5EF4-FFF2-40B4-BE49-F238E27FC236}">
                  <a16:creationId xmlns:a16="http://schemas.microsoft.com/office/drawing/2014/main" id="{04F63BA9-34CB-B6A9-35C9-311378A8C1C6}"/>
                </a:ext>
              </a:extLst>
            </p:cNvPr>
            <p:cNvSpPr txBox="1"/>
            <p:nvPr/>
          </p:nvSpPr>
          <p:spPr>
            <a:xfrm rot="17830925">
              <a:off x="3797973" y="2097189"/>
              <a:ext cx="823303" cy="330945"/>
            </a:xfrm>
            <a:prstGeom prst="rect">
              <a:avLst/>
            </a:prstGeom>
            <a:noFill/>
          </p:spPr>
          <p:txBody>
            <a:bodyPr wrap="none" rtlCol="0">
              <a:spAutoFit/>
            </a:bodyPr>
            <a:lstStyle/>
            <a:p>
              <a:r>
                <a:rPr lang="en-US" sz="1013" dirty="0"/>
                <a:t>Physics</a:t>
              </a:r>
            </a:p>
          </p:txBody>
        </p:sp>
        <p:sp>
          <p:nvSpPr>
            <p:cNvPr id="15" name="TextBox 14">
              <a:extLst>
                <a:ext uri="{FF2B5EF4-FFF2-40B4-BE49-F238E27FC236}">
                  <a16:creationId xmlns:a16="http://schemas.microsoft.com/office/drawing/2014/main" id="{EDEAB734-CFBD-B124-2D8C-302C8F6D3296}"/>
                </a:ext>
              </a:extLst>
            </p:cNvPr>
            <p:cNvSpPr txBox="1"/>
            <p:nvPr/>
          </p:nvSpPr>
          <p:spPr>
            <a:xfrm rot="17830925">
              <a:off x="4219225" y="1598756"/>
              <a:ext cx="628806" cy="330945"/>
            </a:xfrm>
            <a:prstGeom prst="rect">
              <a:avLst/>
            </a:prstGeom>
            <a:noFill/>
          </p:spPr>
          <p:txBody>
            <a:bodyPr wrap="none" rtlCol="0">
              <a:spAutoFit/>
            </a:bodyPr>
            <a:lstStyle/>
            <a:p>
              <a:r>
                <a:rPr lang="en-US" sz="1013" dirty="0"/>
                <a:t>MAE</a:t>
              </a:r>
            </a:p>
          </p:txBody>
        </p:sp>
        <p:sp>
          <p:nvSpPr>
            <p:cNvPr id="16" name="TextBox 15">
              <a:extLst>
                <a:ext uri="{FF2B5EF4-FFF2-40B4-BE49-F238E27FC236}">
                  <a16:creationId xmlns:a16="http://schemas.microsoft.com/office/drawing/2014/main" id="{DC540317-2BBA-4E8C-69F9-D7BB3DD3147D}"/>
                </a:ext>
              </a:extLst>
            </p:cNvPr>
            <p:cNvSpPr txBox="1"/>
            <p:nvPr/>
          </p:nvSpPr>
          <p:spPr>
            <a:xfrm rot="17830925">
              <a:off x="4350655" y="2022946"/>
              <a:ext cx="699338" cy="330945"/>
            </a:xfrm>
            <a:prstGeom prst="rect">
              <a:avLst/>
            </a:prstGeom>
            <a:noFill/>
          </p:spPr>
          <p:txBody>
            <a:bodyPr wrap="none" rtlCol="0">
              <a:spAutoFit/>
            </a:bodyPr>
            <a:lstStyle/>
            <a:p>
              <a:r>
                <a:rPr lang="en-US" sz="1013" dirty="0"/>
                <a:t>Chem</a:t>
              </a:r>
            </a:p>
          </p:txBody>
        </p:sp>
        <p:sp>
          <p:nvSpPr>
            <p:cNvPr id="17" name="TextBox 16">
              <a:extLst>
                <a:ext uri="{FF2B5EF4-FFF2-40B4-BE49-F238E27FC236}">
                  <a16:creationId xmlns:a16="http://schemas.microsoft.com/office/drawing/2014/main" id="{57081F37-ABAD-A711-64C8-19187FF6A082}"/>
                </a:ext>
              </a:extLst>
            </p:cNvPr>
            <p:cNvSpPr txBox="1"/>
            <p:nvPr/>
          </p:nvSpPr>
          <p:spPr>
            <a:xfrm rot="17830925">
              <a:off x="4560338" y="1601608"/>
              <a:ext cx="648040" cy="330945"/>
            </a:xfrm>
            <a:prstGeom prst="rect">
              <a:avLst/>
            </a:prstGeom>
            <a:noFill/>
          </p:spPr>
          <p:txBody>
            <a:bodyPr wrap="none" rtlCol="0">
              <a:spAutoFit/>
            </a:bodyPr>
            <a:lstStyle/>
            <a:p>
              <a:r>
                <a:rPr lang="en-US" sz="1013" dirty="0" err="1"/>
                <a:t>CArE</a:t>
              </a:r>
              <a:endParaRPr lang="en-US" sz="1013" dirty="0"/>
            </a:p>
          </p:txBody>
        </p:sp>
        <p:sp>
          <p:nvSpPr>
            <p:cNvPr id="18" name="TextBox 17">
              <a:extLst>
                <a:ext uri="{FF2B5EF4-FFF2-40B4-BE49-F238E27FC236}">
                  <a16:creationId xmlns:a16="http://schemas.microsoft.com/office/drawing/2014/main" id="{985AAC0B-AC63-0E8E-57D4-C32588033EF2}"/>
                </a:ext>
              </a:extLst>
            </p:cNvPr>
            <p:cNvSpPr txBox="1"/>
            <p:nvPr/>
          </p:nvSpPr>
          <p:spPr>
            <a:xfrm rot="17830925">
              <a:off x="4608685" y="1976244"/>
              <a:ext cx="549723" cy="330945"/>
            </a:xfrm>
            <a:prstGeom prst="rect">
              <a:avLst/>
            </a:prstGeom>
            <a:noFill/>
          </p:spPr>
          <p:txBody>
            <a:bodyPr wrap="none" rtlCol="0">
              <a:spAutoFit/>
            </a:bodyPr>
            <a:lstStyle/>
            <a:p>
              <a:r>
                <a:rPr lang="en-US" sz="1013" dirty="0"/>
                <a:t>ECE</a:t>
              </a:r>
            </a:p>
          </p:txBody>
        </p:sp>
        <p:sp>
          <p:nvSpPr>
            <p:cNvPr id="19" name="TextBox 18">
              <a:extLst>
                <a:ext uri="{FF2B5EF4-FFF2-40B4-BE49-F238E27FC236}">
                  <a16:creationId xmlns:a16="http://schemas.microsoft.com/office/drawing/2014/main" id="{987245E0-2622-5BDB-529E-ECE34DDBE431}"/>
                </a:ext>
              </a:extLst>
            </p:cNvPr>
            <p:cNvSpPr txBox="1"/>
            <p:nvPr/>
          </p:nvSpPr>
          <p:spPr>
            <a:xfrm rot="17830925">
              <a:off x="4694907" y="1504180"/>
              <a:ext cx="769870" cy="330945"/>
            </a:xfrm>
            <a:prstGeom prst="rect">
              <a:avLst/>
            </a:prstGeom>
            <a:noFill/>
          </p:spPr>
          <p:txBody>
            <a:bodyPr wrap="none" rtlCol="0">
              <a:spAutoFit/>
            </a:bodyPr>
            <a:lstStyle/>
            <a:p>
              <a:r>
                <a:rPr lang="en-US" sz="1013" dirty="0"/>
                <a:t>Bio Sci</a:t>
              </a:r>
            </a:p>
          </p:txBody>
        </p:sp>
        <p:sp>
          <p:nvSpPr>
            <p:cNvPr id="20" name="TextBox 19">
              <a:extLst>
                <a:ext uri="{FF2B5EF4-FFF2-40B4-BE49-F238E27FC236}">
                  <a16:creationId xmlns:a16="http://schemas.microsoft.com/office/drawing/2014/main" id="{C2E91732-9C42-8F1B-B836-7E7E1679E184}"/>
                </a:ext>
              </a:extLst>
            </p:cNvPr>
            <p:cNvSpPr txBox="1"/>
            <p:nvPr/>
          </p:nvSpPr>
          <p:spPr>
            <a:xfrm rot="17830925">
              <a:off x="4641851" y="2156844"/>
              <a:ext cx="658728" cy="330945"/>
            </a:xfrm>
            <a:prstGeom prst="rect">
              <a:avLst/>
            </a:prstGeom>
            <a:noFill/>
          </p:spPr>
          <p:txBody>
            <a:bodyPr wrap="none" rtlCol="0">
              <a:spAutoFit/>
            </a:bodyPr>
            <a:lstStyle/>
            <a:p>
              <a:r>
                <a:rPr lang="en-US" sz="1013" dirty="0" err="1"/>
                <a:t>MinE</a:t>
              </a:r>
              <a:endParaRPr lang="en-US" sz="1013" dirty="0"/>
            </a:p>
          </p:txBody>
        </p:sp>
        <p:sp>
          <p:nvSpPr>
            <p:cNvPr id="21" name="TextBox 20">
              <a:extLst>
                <a:ext uri="{FF2B5EF4-FFF2-40B4-BE49-F238E27FC236}">
                  <a16:creationId xmlns:a16="http://schemas.microsoft.com/office/drawing/2014/main" id="{ABB05334-CE15-AA3D-BD85-24A4A9C3BB56}"/>
                </a:ext>
              </a:extLst>
            </p:cNvPr>
            <p:cNvSpPr txBox="1"/>
            <p:nvPr/>
          </p:nvSpPr>
          <p:spPr>
            <a:xfrm rot="17830925">
              <a:off x="4857637" y="1761002"/>
              <a:ext cx="568960" cy="330945"/>
            </a:xfrm>
            <a:prstGeom prst="rect">
              <a:avLst/>
            </a:prstGeom>
            <a:noFill/>
          </p:spPr>
          <p:txBody>
            <a:bodyPr wrap="none" rtlCol="0">
              <a:spAutoFit/>
            </a:bodyPr>
            <a:lstStyle/>
            <a:p>
              <a:r>
                <a:rPr lang="en-US" sz="1013" dirty="0"/>
                <a:t>ALP</a:t>
              </a:r>
            </a:p>
          </p:txBody>
        </p:sp>
        <p:sp>
          <p:nvSpPr>
            <p:cNvPr id="22" name="TextBox 21">
              <a:extLst>
                <a:ext uri="{FF2B5EF4-FFF2-40B4-BE49-F238E27FC236}">
                  <a16:creationId xmlns:a16="http://schemas.microsoft.com/office/drawing/2014/main" id="{47074767-7737-E232-1A6E-4B783D317D25}"/>
                </a:ext>
              </a:extLst>
            </p:cNvPr>
            <p:cNvSpPr txBox="1"/>
            <p:nvPr/>
          </p:nvSpPr>
          <p:spPr>
            <a:xfrm rot="17830925">
              <a:off x="5659213" y="1689782"/>
              <a:ext cx="447131" cy="330945"/>
            </a:xfrm>
            <a:prstGeom prst="rect">
              <a:avLst/>
            </a:prstGeom>
            <a:noFill/>
          </p:spPr>
          <p:txBody>
            <a:bodyPr wrap="none" rtlCol="0">
              <a:spAutoFit/>
            </a:bodyPr>
            <a:lstStyle/>
            <a:p>
              <a:r>
                <a:rPr lang="en-US" sz="1013" dirty="0"/>
                <a:t>CS</a:t>
              </a:r>
            </a:p>
          </p:txBody>
        </p:sp>
        <p:sp>
          <p:nvSpPr>
            <p:cNvPr id="23" name="TextBox 22">
              <a:extLst>
                <a:ext uri="{FF2B5EF4-FFF2-40B4-BE49-F238E27FC236}">
                  <a16:creationId xmlns:a16="http://schemas.microsoft.com/office/drawing/2014/main" id="{852BF576-D874-A8D5-995B-677768849C77}"/>
                </a:ext>
              </a:extLst>
            </p:cNvPr>
            <p:cNvSpPr txBox="1"/>
            <p:nvPr/>
          </p:nvSpPr>
          <p:spPr>
            <a:xfrm rot="17830925">
              <a:off x="5654013" y="2055156"/>
              <a:ext cx="686514" cy="330945"/>
            </a:xfrm>
            <a:prstGeom prst="rect">
              <a:avLst/>
            </a:prstGeom>
            <a:noFill/>
          </p:spPr>
          <p:txBody>
            <a:bodyPr wrap="none" rtlCol="0">
              <a:spAutoFit/>
            </a:bodyPr>
            <a:lstStyle/>
            <a:p>
              <a:r>
                <a:rPr lang="en-US" sz="1013" dirty="0"/>
                <a:t>GGPE</a:t>
              </a:r>
            </a:p>
          </p:txBody>
        </p:sp>
        <p:sp>
          <p:nvSpPr>
            <p:cNvPr id="24" name="TextBox 23">
              <a:extLst>
                <a:ext uri="{FF2B5EF4-FFF2-40B4-BE49-F238E27FC236}">
                  <a16:creationId xmlns:a16="http://schemas.microsoft.com/office/drawing/2014/main" id="{8F31F67F-AE63-2EF5-4664-C15445F51787}"/>
                </a:ext>
              </a:extLst>
            </p:cNvPr>
            <p:cNvSpPr txBox="1"/>
            <p:nvPr/>
          </p:nvSpPr>
          <p:spPr>
            <a:xfrm rot="17830925">
              <a:off x="5909628" y="1554464"/>
              <a:ext cx="692926" cy="330945"/>
            </a:xfrm>
            <a:prstGeom prst="rect">
              <a:avLst/>
            </a:prstGeom>
            <a:noFill/>
          </p:spPr>
          <p:txBody>
            <a:bodyPr wrap="none" rtlCol="0">
              <a:spAutoFit/>
            </a:bodyPr>
            <a:lstStyle/>
            <a:p>
              <a:r>
                <a:rPr lang="en-US" sz="1013" dirty="0"/>
                <a:t>EMSE</a:t>
              </a:r>
            </a:p>
          </p:txBody>
        </p:sp>
        <p:sp>
          <p:nvSpPr>
            <p:cNvPr id="25" name="TextBox 24">
              <a:extLst>
                <a:ext uri="{FF2B5EF4-FFF2-40B4-BE49-F238E27FC236}">
                  <a16:creationId xmlns:a16="http://schemas.microsoft.com/office/drawing/2014/main" id="{2018D580-2B9B-430A-3071-26A5FFF6B88A}"/>
                </a:ext>
              </a:extLst>
            </p:cNvPr>
            <p:cNvSpPr txBox="1"/>
            <p:nvPr/>
          </p:nvSpPr>
          <p:spPr>
            <a:xfrm rot="17830925">
              <a:off x="5636986" y="2196909"/>
              <a:ext cx="975054" cy="330945"/>
            </a:xfrm>
            <a:prstGeom prst="rect">
              <a:avLst/>
            </a:prstGeom>
            <a:noFill/>
          </p:spPr>
          <p:txBody>
            <a:bodyPr wrap="none" rtlCol="0">
              <a:spAutoFit/>
            </a:bodyPr>
            <a:lstStyle/>
            <a:p>
              <a:r>
                <a:rPr lang="en-US" sz="1013" dirty="0"/>
                <a:t>Hist &amp; PS</a:t>
              </a:r>
            </a:p>
          </p:txBody>
        </p:sp>
        <p:sp>
          <p:nvSpPr>
            <p:cNvPr id="26" name="TextBox 25">
              <a:extLst>
                <a:ext uri="{FF2B5EF4-FFF2-40B4-BE49-F238E27FC236}">
                  <a16:creationId xmlns:a16="http://schemas.microsoft.com/office/drawing/2014/main" id="{8922E624-E058-CBDC-0EA8-E46DF60EBA4D}"/>
                </a:ext>
              </a:extLst>
            </p:cNvPr>
            <p:cNvSpPr txBox="1"/>
            <p:nvPr/>
          </p:nvSpPr>
          <p:spPr>
            <a:xfrm rot="17830925">
              <a:off x="5983385" y="2388030"/>
              <a:ext cx="513389" cy="330945"/>
            </a:xfrm>
            <a:prstGeom prst="rect">
              <a:avLst/>
            </a:prstGeom>
            <a:noFill/>
          </p:spPr>
          <p:txBody>
            <a:bodyPr wrap="none" rtlCol="0">
              <a:spAutoFit/>
            </a:bodyPr>
            <a:lstStyle/>
            <a:p>
              <a:r>
                <a:rPr lang="en-US" sz="1013" dirty="0"/>
                <a:t>BIT</a:t>
              </a:r>
            </a:p>
          </p:txBody>
        </p:sp>
        <p:sp>
          <p:nvSpPr>
            <p:cNvPr id="27" name="TextBox 26">
              <a:extLst>
                <a:ext uri="{FF2B5EF4-FFF2-40B4-BE49-F238E27FC236}">
                  <a16:creationId xmlns:a16="http://schemas.microsoft.com/office/drawing/2014/main" id="{405EEBC5-9295-564E-A02D-8E5B4823815A}"/>
                </a:ext>
              </a:extLst>
            </p:cNvPr>
            <p:cNvSpPr txBox="1"/>
            <p:nvPr/>
          </p:nvSpPr>
          <p:spPr>
            <a:xfrm rot="17830925">
              <a:off x="6060051" y="1548950"/>
              <a:ext cx="654453" cy="330945"/>
            </a:xfrm>
            <a:prstGeom prst="rect">
              <a:avLst/>
            </a:prstGeom>
            <a:noFill/>
          </p:spPr>
          <p:txBody>
            <a:bodyPr wrap="none" rtlCol="0">
              <a:spAutoFit/>
            </a:bodyPr>
            <a:lstStyle/>
            <a:p>
              <a:r>
                <a:rPr lang="en-US" sz="1013" dirty="0"/>
                <a:t>Math</a:t>
              </a:r>
            </a:p>
          </p:txBody>
        </p:sp>
        <p:sp>
          <p:nvSpPr>
            <p:cNvPr id="28" name="TextBox 27">
              <a:extLst>
                <a:ext uri="{FF2B5EF4-FFF2-40B4-BE49-F238E27FC236}">
                  <a16:creationId xmlns:a16="http://schemas.microsoft.com/office/drawing/2014/main" id="{77E4D73B-1F9C-5A1D-4B57-95819BE60148}"/>
                </a:ext>
              </a:extLst>
            </p:cNvPr>
            <p:cNvSpPr txBox="1"/>
            <p:nvPr/>
          </p:nvSpPr>
          <p:spPr>
            <a:xfrm rot="17830925">
              <a:off x="6225861" y="1668049"/>
              <a:ext cx="551861" cy="330945"/>
            </a:xfrm>
            <a:prstGeom prst="rect">
              <a:avLst/>
            </a:prstGeom>
            <a:noFill/>
          </p:spPr>
          <p:txBody>
            <a:bodyPr wrap="none" rtlCol="0">
              <a:spAutoFit/>
            </a:bodyPr>
            <a:lstStyle/>
            <a:p>
              <a:r>
                <a:rPr lang="en-US" sz="1013" dirty="0"/>
                <a:t>TEC</a:t>
              </a:r>
            </a:p>
          </p:txBody>
        </p:sp>
        <p:sp>
          <p:nvSpPr>
            <p:cNvPr id="29" name="TextBox 28">
              <a:extLst>
                <a:ext uri="{FF2B5EF4-FFF2-40B4-BE49-F238E27FC236}">
                  <a16:creationId xmlns:a16="http://schemas.microsoft.com/office/drawing/2014/main" id="{A647A99C-1622-875F-0D3E-D15B1736ECA9}"/>
                </a:ext>
              </a:extLst>
            </p:cNvPr>
            <p:cNvSpPr txBox="1"/>
            <p:nvPr/>
          </p:nvSpPr>
          <p:spPr>
            <a:xfrm rot="17830925">
              <a:off x="6640387" y="1596910"/>
              <a:ext cx="594608" cy="330945"/>
            </a:xfrm>
            <a:prstGeom prst="rect">
              <a:avLst/>
            </a:prstGeom>
            <a:noFill/>
          </p:spPr>
          <p:txBody>
            <a:bodyPr wrap="none" rtlCol="0">
              <a:spAutoFit/>
            </a:bodyPr>
            <a:lstStyle/>
            <a:p>
              <a:r>
                <a:rPr lang="en-US" sz="1013" dirty="0"/>
                <a:t>MSE</a:t>
              </a:r>
            </a:p>
          </p:txBody>
        </p:sp>
        <p:sp>
          <p:nvSpPr>
            <p:cNvPr id="30" name="TextBox 29">
              <a:extLst>
                <a:ext uri="{FF2B5EF4-FFF2-40B4-BE49-F238E27FC236}">
                  <a16:creationId xmlns:a16="http://schemas.microsoft.com/office/drawing/2014/main" id="{E6C9E040-2E25-C446-B392-8E02A1672829}"/>
                </a:ext>
              </a:extLst>
            </p:cNvPr>
            <p:cNvSpPr txBox="1"/>
            <p:nvPr/>
          </p:nvSpPr>
          <p:spPr>
            <a:xfrm rot="17830925">
              <a:off x="6871423" y="1635889"/>
              <a:ext cx="556136" cy="330945"/>
            </a:xfrm>
            <a:prstGeom prst="rect">
              <a:avLst/>
            </a:prstGeom>
            <a:noFill/>
          </p:spPr>
          <p:txBody>
            <a:bodyPr wrap="none" rtlCol="0">
              <a:spAutoFit/>
            </a:bodyPr>
            <a:lstStyle/>
            <a:p>
              <a:r>
                <a:rPr lang="en-US" sz="1013" dirty="0"/>
                <a:t>ChE</a:t>
              </a:r>
            </a:p>
          </p:txBody>
        </p:sp>
        <p:sp>
          <p:nvSpPr>
            <p:cNvPr id="31" name="TextBox 30">
              <a:extLst>
                <a:ext uri="{FF2B5EF4-FFF2-40B4-BE49-F238E27FC236}">
                  <a16:creationId xmlns:a16="http://schemas.microsoft.com/office/drawing/2014/main" id="{443948F5-6B91-7210-7C11-858ED5EFA182}"/>
                </a:ext>
              </a:extLst>
            </p:cNvPr>
            <p:cNvSpPr txBox="1"/>
            <p:nvPr/>
          </p:nvSpPr>
          <p:spPr>
            <a:xfrm rot="17830925">
              <a:off x="9157468" y="1571711"/>
              <a:ext cx="656591" cy="330945"/>
            </a:xfrm>
            <a:prstGeom prst="rect">
              <a:avLst/>
            </a:prstGeom>
            <a:noFill/>
          </p:spPr>
          <p:txBody>
            <a:bodyPr wrap="none" rtlCol="0">
              <a:spAutoFit/>
            </a:bodyPr>
            <a:lstStyle/>
            <a:p>
              <a:r>
                <a:rPr lang="en-US" sz="1013" dirty="0" err="1"/>
                <a:t>NucE</a:t>
              </a:r>
              <a:endParaRPr lang="en-US" sz="1013" dirty="0"/>
            </a:p>
          </p:txBody>
        </p:sp>
      </p:grpSp>
      <p:grpSp>
        <p:nvGrpSpPr>
          <p:cNvPr id="95" name="Group 94">
            <a:extLst>
              <a:ext uri="{FF2B5EF4-FFF2-40B4-BE49-F238E27FC236}">
                <a16:creationId xmlns:a16="http://schemas.microsoft.com/office/drawing/2014/main" id="{5DEC2ADC-AEBA-A8F7-4871-C62C789D91F6}"/>
              </a:ext>
            </a:extLst>
          </p:cNvPr>
          <p:cNvGrpSpPr/>
          <p:nvPr/>
        </p:nvGrpSpPr>
        <p:grpSpPr>
          <a:xfrm>
            <a:off x="79103" y="2130014"/>
            <a:ext cx="8872663" cy="1679474"/>
            <a:chOff x="105470" y="2840020"/>
            <a:chExt cx="11830217" cy="2239298"/>
          </a:xfrm>
        </p:grpSpPr>
        <p:cxnSp>
          <p:nvCxnSpPr>
            <p:cNvPr id="63" name="Straight Connector 62">
              <a:extLst>
                <a:ext uri="{FF2B5EF4-FFF2-40B4-BE49-F238E27FC236}">
                  <a16:creationId xmlns:a16="http://schemas.microsoft.com/office/drawing/2014/main" id="{29AB8AFA-675A-7D0D-F2EA-36A8ED29D59A}"/>
                </a:ext>
              </a:extLst>
            </p:cNvPr>
            <p:cNvCxnSpPr>
              <a:cxnSpLocks/>
              <a:stCxn id="64" idx="0"/>
            </p:cNvCxnSpPr>
            <p:nvPr/>
          </p:nvCxnSpPr>
          <p:spPr>
            <a:xfrm>
              <a:off x="277739" y="3753097"/>
              <a:ext cx="116579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F76E23E5-64BE-4D64-C126-364BA2D70D3A}"/>
                </a:ext>
              </a:extLst>
            </p:cNvPr>
            <p:cNvSpPr txBox="1"/>
            <p:nvPr/>
          </p:nvSpPr>
          <p:spPr>
            <a:xfrm>
              <a:off x="105470" y="3753097"/>
              <a:ext cx="344539" cy="330945"/>
            </a:xfrm>
            <a:prstGeom prst="rect">
              <a:avLst/>
            </a:prstGeom>
            <a:noFill/>
          </p:spPr>
          <p:txBody>
            <a:bodyPr wrap="none" rtlCol="0">
              <a:spAutoFit/>
            </a:bodyPr>
            <a:lstStyle/>
            <a:p>
              <a:r>
                <a:rPr lang="en-US" sz="1013" dirty="0">
                  <a:solidFill>
                    <a:srgbClr val="FF0000"/>
                  </a:solidFill>
                </a:rPr>
                <a:t>0</a:t>
              </a:r>
            </a:p>
          </p:txBody>
        </p:sp>
        <p:sp>
          <p:nvSpPr>
            <p:cNvPr id="65" name="TextBox 64">
              <a:extLst>
                <a:ext uri="{FF2B5EF4-FFF2-40B4-BE49-F238E27FC236}">
                  <a16:creationId xmlns:a16="http://schemas.microsoft.com/office/drawing/2014/main" id="{8AA91EF2-15EA-1C6A-DDB2-B2B992A0DB16}"/>
                </a:ext>
              </a:extLst>
            </p:cNvPr>
            <p:cNvSpPr txBox="1"/>
            <p:nvPr/>
          </p:nvSpPr>
          <p:spPr>
            <a:xfrm>
              <a:off x="1469919" y="3749389"/>
              <a:ext cx="301687" cy="330945"/>
            </a:xfrm>
            <a:prstGeom prst="rect">
              <a:avLst/>
            </a:prstGeom>
            <a:noFill/>
          </p:spPr>
          <p:txBody>
            <a:bodyPr wrap="square" rtlCol="0">
              <a:spAutoFit/>
            </a:bodyPr>
            <a:lstStyle/>
            <a:p>
              <a:r>
                <a:rPr lang="en-US" sz="1013" dirty="0">
                  <a:solidFill>
                    <a:srgbClr val="FF0000"/>
                  </a:solidFill>
                </a:rPr>
                <a:t>1</a:t>
              </a:r>
            </a:p>
          </p:txBody>
        </p:sp>
        <p:sp>
          <p:nvSpPr>
            <p:cNvPr id="66" name="TextBox 65">
              <a:extLst>
                <a:ext uri="{FF2B5EF4-FFF2-40B4-BE49-F238E27FC236}">
                  <a16:creationId xmlns:a16="http://schemas.microsoft.com/office/drawing/2014/main" id="{43C7868B-38C6-1F77-9C73-A061A3274CBF}"/>
                </a:ext>
              </a:extLst>
            </p:cNvPr>
            <p:cNvSpPr txBox="1"/>
            <p:nvPr/>
          </p:nvSpPr>
          <p:spPr>
            <a:xfrm>
              <a:off x="2834369" y="3749389"/>
              <a:ext cx="301687" cy="330945"/>
            </a:xfrm>
            <a:prstGeom prst="rect">
              <a:avLst/>
            </a:prstGeom>
            <a:noFill/>
          </p:spPr>
          <p:txBody>
            <a:bodyPr wrap="square" rtlCol="0">
              <a:spAutoFit/>
            </a:bodyPr>
            <a:lstStyle/>
            <a:p>
              <a:r>
                <a:rPr lang="en-US" sz="1013" dirty="0">
                  <a:solidFill>
                    <a:srgbClr val="FF0000"/>
                  </a:solidFill>
                </a:rPr>
                <a:t>2</a:t>
              </a:r>
            </a:p>
          </p:txBody>
        </p:sp>
        <p:sp>
          <p:nvSpPr>
            <p:cNvPr id="67" name="TextBox 66">
              <a:extLst>
                <a:ext uri="{FF2B5EF4-FFF2-40B4-BE49-F238E27FC236}">
                  <a16:creationId xmlns:a16="http://schemas.microsoft.com/office/drawing/2014/main" id="{9623D66C-4DEF-AA03-941B-CB857284CCE6}"/>
                </a:ext>
              </a:extLst>
            </p:cNvPr>
            <p:cNvSpPr txBox="1"/>
            <p:nvPr/>
          </p:nvSpPr>
          <p:spPr>
            <a:xfrm>
              <a:off x="4198817" y="3749389"/>
              <a:ext cx="301687" cy="330945"/>
            </a:xfrm>
            <a:prstGeom prst="rect">
              <a:avLst/>
            </a:prstGeom>
            <a:noFill/>
          </p:spPr>
          <p:txBody>
            <a:bodyPr wrap="square" rtlCol="0">
              <a:spAutoFit/>
            </a:bodyPr>
            <a:lstStyle/>
            <a:p>
              <a:r>
                <a:rPr lang="en-US" sz="1013" dirty="0">
                  <a:solidFill>
                    <a:srgbClr val="FF0000"/>
                  </a:solidFill>
                </a:rPr>
                <a:t>3</a:t>
              </a:r>
            </a:p>
          </p:txBody>
        </p:sp>
        <p:sp>
          <p:nvSpPr>
            <p:cNvPr id="68" name="TextBox 67">
              <a:extLst>
                <a:ext uri="{FF2B5EF4-FFF2-40B4-BE49-F238E27FC236}">
                  <a16:creationId xmlns:a16="http://schemas.microsoft.com/office/drawing/2014/main" id="{9B68EFC7-B283-CC1E-A03E-B89D438EB51F}"/>
                </a:ext>
              </a:extLst>
            </p:cNvPr>
            <p:cNvSpPr txBox="1"/>
            <p:nvPr/>
          </p:nvSpPr>
          <p:spPr>
            <a:xfrm>
              <a:off x="5563266" y="3739103"/>
              <a:ext cx="301687" cy="330945"/>
            </a:xfrm>
            <a:prstGeom prst="rect">
              <a:avLst/>
            </a:prstGeom>
            <a:noFill/>
          </p:spPr>
          <p:txBody>
            <a:bodyPr wrap="square" rtlCol="0">
              <a:spAutoFit/>
            </a:bodyPr>
            <a:lstStyle/>
            <a:p>
              <a:r>
                <a:rPr lang="en-US" sz="1013" dirty="0">
                  <a:solidFill>
                    <a:srgbClr val="FF0000"/>
                  </a:solidFill>
                </a:rPr>
                <a:t>4</a:t>
              </a:r>
            </a:p>
          </p:txBody>
        </p:sp>
        <p:sp>
          <p:nvSpPr>
            <p:cNvPr id="69" name="TextBox 68">
              <a:extLst>
                <a:ext uri="{FF2B5EF4-FFF2-40B4-BE49-F238E27FC236}">
                  <a16:creationId xmlns:a16="http://schemas.microsoft.com/office/drawing/2014/main" id="{9D5E9A72-95EB-7218-193F-281125F924ED}"/>
                </a:ext>
              </a:extLst>
            </p:cNvPr>
            <p:cNvSpPr txBox="1"/>
            <p:nvPr/>
          </p:nvSpPr>
          <p:spPr>
            <a:xfrm>
              <a:off x="6927715" y="3739103"/>
              <a:ext cx="301687" cy="330945"/>
            </a:xfrm>
            <a:prstGeom prst="rect">
              <a:avLst/>
            </a:prstGeom>
            <a:noFill/>
          </p:spPr>
          <p:txBody>
            <a:bodyPr wrap="square" rtlCol="0">
              <a:spAutoFit/>
            </a:bodyPr>
            <a:lstStyle/>
            <a:p>
              <a:r>
                <a:rPr lang="en-US" sz="1013" dirty="0">
                  <a:solidFill>
                    <a:srgbClr val="FF0000"/>
                  </a:solidFill>
                </a:rPr>
                <a:t>5</a:t>
              </a:r>
            </a:p>
          </p:txBody>
        </p:sp>
        <p:sp>
          <p:nvSpPr>
            <p:cNvPr id="70" name="TextBox 69">
              <a:extLst>
                <a:ext uri="{FF2B5EF4-FFF2-40B4-BE49-F238E27FC236}">
                  <a16:creationId xmlns:a16="http://schemas.microsoft.com/office/drawing/2014/main" id="{05D25C3F-A0F7-A907-4619-BB499DC58963}"/>
                </a:ext>
              </a:extLst>
            </p:cNvPr>
            <p:cNvSpPr txBox="1"/>
            <p:nvPr/>
          </p:nvSpPr>
          <p:spPr>
            <a:xfrm>
              <a:off x="8292164" y="3739103"/>
              <a:ext cx="301687" cy="330945"/>
            </a:xfrm>
            <a:prstGeom prst="rect">
              <a:avLst/>
            </a:prstGeom>
            <a:noFill/>
          </p:spPr>
          <p:txBody>
            <a:bodyPr wrap="square" rtlCol="0">
              <a:spAutoFit/>
            </a:bodyPr>
            <a:lstStyle/>
            <a:p>
              <a:r>
                <a:rPr lang="en-US" sz="1013" dirty="0">
                  <a:solidFill>
                    <a:srgbClr val="FF0000"/>
                  </a:solidFill>
                </a:rPr>
                <a:t>6</a:t>
              </a:r>
            </a:p>
          </p:txBody>
        </p:sp>
        <p:sp>
          <p:nvSpPr>
            <p:cNvPr id="71" name="TextBox 70">
              <a:extLst>
                <a:ext uri="{FF2B5EF4-FFF2-40B4-BE49-F238E27FC236}">
                  <a16:creationId xmlns:a16="http://schemas.microsoft.com/office/drawing/2014/main" id="{36AB768A-18EF-DF45-3CA7-152C9ADA0FF5}"/>
                </a:ext>
              </a:extLst>
            </p:cNvPr>
            <p:cNvSpPr txBox="1"/>
            <p:nvPr/>
          </p:nvSpPr>
          <p:spPr>
            <a:xfrm rot="17830925">
              <a:off x="3457857" y="3337965"/>
              <a:ext cx="626666" cy="330945"/>
            </a:xfrm>
            <a:prstGeom prst="rect">
              <a:avLst/>
            </a:prstGeom>
            <a:noFill/>
          </p:spPr>
          <p:txBody>
            <a:bodyPr wrap="none" rtlCol="0">
              <a:spAutoFit/>
            </a:bodyPr>
            <a:lstStyle/>
            <a:p>
              <a:r>
                <a:rPr lang="en-US" sz="1013" dirty="0"/>
                <a:t>Econ</a:t>
              </a:r>
            </a:p>
          </p:txBody>
        </p:sp>
        <p:sp>
          <p:nvSpPr>
            <p:cNvPr id="72" name="TextBox 71">
              <a:extLst>
                <a:ext uri="{FF2B5EF4-FFF2-40B4-BE49-F238E27FC236}">
                  <a16:creationId xmlns:a16="http://schemas.microsoft.com/office/drawing/2014/main" id="{3989CC31-647F-7D9B-D506-56F1907B62D4}"/>
                </a:ext>
              </a:extLst>
            </p:cNvPr>
            <p:cNvSpPr txBox="1"/>
            <p:nvPr/>
          </p:nvSpPr>
          <p:spPr>
            <a:xfrm rot="17830925">
              <a:off x="7201485" y="3165280"/>
              <a:ext cx="981465" cy="330945"/>
            </a:xfrm>
            <a:prstGeom prst="rect">
              <a:avLst/>
            </a:prstGeom>
            <a:noFill/>
          </p:spPr>
          <p:txBody>
            <a:bodyPr wrap="none" rtlCol="0">
              <a:spAutoFit/>
            </a:bodyPr>
            <a:lstStyle/>
            <a:p>
              <a:r>
                <a:rPr lang="en-US" sz="1013" dirty="0" err="1"/>
                <a:t>Engl</a:t>
              </a:r>
              <a:r>
                <a:rPr lang="en-US" sz="1013" dirty="0"/>
                <a:t> &amp;TC</a:t>
              </a:r>
            </a:p>
          </p:txBody>
        </p:sp>
        <p:sp>
          <p:nvSpPr>
            <p:cNvPr id="73" name="TextBox 72">
              <a:extLst>
                <a:ext uri="{FF2B5EF4-FFF2-40B4-BE49-F238E27FC236}">
                  <a16:creationId xmlns:a16="http://schemas.microsoft.com/office/drawing/2014/main" id="{0D23DD27-FEF7-E1D1-AFDA-6AEFB2D2F641}"/>
                </a:ext>
              </a:extLst>
            </p:cNvPr>
            <p:cNvSpPr txBox="1"/>
            <p:nvPr/>
          </p:nvSpPr>
          <p:spPr>
            <a:xfrm rot="17830925">
              <a:off x="7123137" y="4502194"/>
              <a:ext cx="823303" cy="330945"/>
            </a:xfrm>
            <a:prstGeom prst="rect">
              <a:avLst/>
            </a:prstGeom>
            <a:noFill/>
          </p:spPr>
          <p:txBody>
            <a:bodyPr wrap="none" rtlCol="0">
              <a:spAutoFit/>
            </a:bodyPr>
            <a:lstStyle/>
            <a:p>
              <a:r>
                <a:rPr lang="en-US" sz="1013" dirty="0"/>
                <a:t>Physics</a:t>
              </a:r>
            </a:p>
          </p:txBody>
        </p:sp>
        <p:sp>
          <p:nvSpPr>
            <p:cNvPr id="74" name="TextBox 73">
              <a:extLst>
                <a:ext uri="{FF2B5EF4-FFF2-40B4-BE49-F238E27FC236}">
                  <a16:creationId xmlns:a16="http://schemas.microsoft.com/office/drawing/2014/main" id="{73FB6EA7-5C56-3A4E-455B-50DCF455B055}"/>
                </a:ext>
              </a:extLst>
            </p:cNvPr>
            <p:cNvSpPr txBox="1"/>
            <p:nvPr/>
          </p:nvSpPr>
          <p:spPr>
            <a:xfrm rot="17830925">
              <a:off x="6845157" y="3128043"/>
              <a:ext cx="628805" cy="330945"/>
            </a:xfrm>
            <a:prstGeom prst="rect">
              <a:avLst/>
            </a:prstGeom>
            <a:noFill/>
          </p:spPr>
          <p:txBody>
            <a:bodyPr wrap="none" rtlCol="0">
              <a:spAutoFit/>
            </a:bodyPr>
            <a:lstStyle/>
            <a:p>
              <a:r>
                <a:rPr lang="en-US" sz="1013" dirty="0"/>
                <a:t>MAE</a:t>
              </a:r>
            </a:p>
          </p:txBody>
        </p:sp>
        <p:sp>
          <p:nvSpPr>
            <p:cNvPr id="75" name="TextBox 74">
              <a:extLst>
                <a:ext uri="{FF2B5EF4-FFF2-40B4-BE49-F238E27FC236}">
                  <a16:creationId xmlns:a16="http://schemas.microsoft.com/office/drawing/2014/main" id="{D7F60718-FDC9-A273-0586-86C8AE13A1E6}"/>
                </a:ext>
              </a:extLst>
            </p:cNvPr>
            <p:cNvSpPr txBox="1"/>
            <p:nvPr/>
          </p:nvSpPr>
          <p:spPr>
            <a:xfrm rot="17830925">
              <a:off x="5902869" y="3306546"/>
              <a:ext cx="699337" cy="330945"/>
            </a:xfrm>
            <a:prstGeom prst="rect">
              <a:avLst/>
            </a:prstGeom>
            <a:noFill/>
          </p:spPr>
          <p:txBody>
            <a:bodyPr wrap="none" rtlCol="0">
              <a:spAutoFit/>
            </a:bodyPr>
            <a:lstStyle/>
            <a:p>
              <a:r>
                <a:rPr lang="en-US" sz="1013" dirty="0"/>
                <a:t>Chem</a:t>
              </a:r>
            </a:p>
          </p:txBody>
        </p:sp>
        <p:sp>
          <p:nvSpPr>
            <p:cNvPr id="76" name="TextBox 75">
              <a:extLst>
                <a:ext uri="{FF2B5EF4-FFF2-40B4-BE49-F238E27FC236}">
                  <a16:creationId xmlns:a16="http://schemas.microsoft.com/office/drawing/2014/main" id="{1254B71D-A1C5-A3D5-D104-741F45DA70E2}"/>
                </a:ext>
              </a:extLst>
            </p:cNvPr>
            <p:cNvSpPr txBox="1"/>
            <p:nvPr/>
          </p:nvSpPr>
          <p:spPr>
            <a:xfrm rot="17830925">
              <a:off x="11215732" y="3344908"/>
              <a:ext cx="648040" cy="330945"/>
            </a:xfrm>
            <a:prstGeom prst="rect">
              <a:avLst/>
            </a:prstGeom>
            <a:noFill/>
          </p:spPr>
          <p:txBody>
            <a:bodyPr wrap="none" rtlCol="0">
              <a:spAutoFit/>
            </a:bodyPr>
            <a:lstStyle/>
            <a:p>
              <a:r>
                <a:rPr lang="en-US" sz="1013" dirty="0" err="1"/>
                <a:t>CArE</a:t>
              </a:r>
              <a:endParaRPr lang="en-US" sz="1013" dirty="0"/>
            </a:p>
          </p:txBody>
        </p:sp>
        <p:sp>
          <p:nvSpPr>
            <p:cNvPr id="77" name="TextBox 76">
              <a:extLst>
                <a:ext uri="{FF2B5EF4-FFF2-40B4-BE49-F238E27FC236}">
                  <a16:creationId xmlns:a16="http://schemas.microsoft.com/office/drawing/2014/main" id="{E2634DBC-DB06-7DB1-9374-925FDDB49403}"/>
                </a:ext>
              </a:extLst>
            </p:cNvPr>
            <p:cNvSpPr txBox="1"/>
            <p:nvPr/>
          </p:nvSpPr>
          <p:spPr>
            <a:xfrm rot="17830925">
              <a:off x="11320472" y="3778678"/>
              <a:ext cx="549723" cy="330945"/>
            </a:xfrm>
            <a:prstGeom prst="rect">
              <a:avLst/>
            </a:prstGeom>
            <a:noFill/>
          </p:spPr>
          <p:txBody>
            <a:bodyPr wrap="none" rtlCol="0">
              <a:spAutoFit/>
            </a:bodyPr>
            <a:lstStyle/>
            <a:p>
              <a:r>
                <a:rPr lang="en-US" sz="1013" dirty="0"/>
                <a:t>ECE</a:t>
              </a:r>
            </a:p>
          </p:txBody>
        </p:sp>
        <p:sp>
          <p:nvSpPr>
            <p:cNvPr id="78" name="TextBox 77">
              <a:extLst>
                <a:ext uri="{FF2B5EF4-FFF2-40B4-BE49-F238E27FC236}">
                  <a16:creationId xmlns:a16="http://schemas.microsoft.com/office/drawing/2014/main" id="{5F130070-94DA-2AEA-B9DC-5E65E560D1D6}"/>
                </a:ext>
              </a:extLst>
            </p:cNvPr>
            <p:cNvSpPr txBox="1"/>
            <p:nvPr/>
          </p:nvSpPr>
          <p:spPr>
            <a:xfrm rot="17830925">
              <a:off x="10717772" y="3230083"/>
              <a:ext cx="695062" cy="330945"/>
            </a:xfrm>
            <a:prstGeom prst="rect">
              <a:avLst/>
            </a:prstGeom>
            <a:noFill/>
          </p:spPr>
          <p:txBody>
            <a:bodyPr wrap="none" rtlCol="0">
              <a:spAutoFit/>
            </a:bodyPr>
            <a:lstStyle/>
            <a:p>
              <a:r>
                <a:rPr lang="en-US" sz="1013" dirty="0"/>
                <a:t>Psych</a:t>
              </a:r>
            </a:p>
          </p:txBody>
        </p:sp>
        <p:sp>
          <p:nvSpPr>
            <p:cNvPr id="79" name="TextBox 78">
              <a:extLst>
                <a:ext uri="{FF2B5EF4-FFF2-40B4-BE49-F238E27FC236}">
                  <a16:creationId xmlns:a16="http://schemas.microsoft.com/office/drawing/2014/main" id="{557784C7-DF33-A531-2CC4-581108344E70}"/>
                </a:ext>
              </a:extLst>
            </p:cNvPr>
            <p:cNvSpPr txBox="1"/>
            <p:nvPr/>
          </p:nvSpPr>
          <p:spPr>
            <a:xfrm rot="17830925">
              <a:off x="6891653" y="3269066"/>
              <a:ext cx="769869" cy="330945"/>
            </a:xfrm>
            <a:prstGeom prst="rect">
              <a:avLst/>
            </a:prstGeom>
            <a:noFill/>
          </p:spPr>
          <p:txBody>
            <a:bodyPr wrap="none" rtlCol="0">
              <a:spAutoFit/>
            </a:bodyPr>
            <a:lstStyle/>
            <a:p>
              <a:r>
                <a:rPr lang="en-US" sz="1013" dirty="0"/>
                <a:t>Bio Sci</a:t>
              </a:r>
            </a:p>
          </p:txBody>
        </p:sp>
        <p:sp>
          <p:nvSpPr>
            <p:cNvPr id="80" name="TextBox 79">
              <a:extLst>
                <a:ext uri="{FF2B5EF4-FFF2-40B4-BE49-F238E27FC236}">
                  <a16:creationId xmlns:a16="http://schemas.microsoft.com/office/drawing/2014/main" id="{A4973716-F85E-1B76-A7F2-44329F1F8C2D}"/>
                </a:ext>
              </a:extLst>
            </p:cNvPr>
            <p:cNvSpPr txBox="1"/>
            <p:nvPr/>
          </p:nvSpPr>
          <p:spPr>
            <a:xfrm rot="17830925">
              <a:off x="9672920" y="3903384"/>
              <a:ext cx="658728" cy="330945"/>
            </a:xfrm>
            <a:prstGeom prst="rect">
              <a:avLst/>
            </a:prstGeom>
            <a:noFill/>
          </p:spPr>
          <p:txBody>
            <a:bodyPr wrap="none" rtlCol="0">
              <a:spAutoFit/>
            </a:bodyPr>
            <a:lstStyle/>
            <a:p>
              <a:r>
                <a:rPr lang="en-US" sz="1013" dirty="0" err="1"/>
                <a:t>MinE</a:t>
              </a:r>
              <a:endParaRPr lang="en-US" sz="1013" dirty="0"/>
            </a:p>
          </p:txBody>
        </p:sp>
        <p:sp>
          <p:nvSpPr>
            <p:cNvPr id="81" name="TextBox 80">
              <a:extLst>
                <a:ext uri="{FF2B5EF4-FFF2-40B4-BE49-F238E27FC236}">
                  <a16:creationId xmlns:a16="http://schemas.microsoft.com/office/drawing/2014/main" id="{872B431B-A488-E432-8ADC-F88BFB3EBF3B}"/>
                </a:ext>
              </a:extLst>
            </p:cNvPr>
            <p:cNvSpPr txBox="1"/>
            <p:nvPr/>
          </p:nvSpPr>
          <p:spPr>
            <a:xfrm rot="17830925">
              <a:off x="5468375" y="3389114"/>
              <a:ext cx="568960" cy="330945"/>
            </a:xfrm>
            <a:prstGeom prst="rect">
              <a:avLst/>
            </a:prstGeom>
            <a:noFill/>
          </p:spPr>
          <p:txBody>
            <a:bodyPr wrap="none" rtlCol="0">
              <a:spAutoFit/>
            </a:bodyPr>
            <a:lstStyle/>
            <a:p>
              <a:r>
                <a:rPr lang="en-US" sz="1013" dirty="0"/>
                <a:t>ALP</a:t>
              </a:r>
            </a:p>
          </p:txBody>
        </p:sp>
        <p:sp>
          <p:nvSpPr>
            <p:cNvPr id="82" name="TextBox 81">
              <a:extLst>
                <a:ext uri="{FF2B5EF4-FFF2-40B4-BE49-F238E27FC236}">
                  <a16:creationId xmlns:a16="http://schemas.microsoft.com/office/drawing/2014/main" id="{CECBABD4-C083-5D5D-3999-13672B1262FD}"/>
                </a:ext>
              </a:extLst>
            </p:cNvPr>
            <p:cNvSpPr txBox="1"/>
            <p:nvPr/>
          </p:nvSpPr>
          <p:spPr>
            <a:xfrm rot="17830925">
              <a:off x="10164778" y="3404234"/>
              <a:ext cx="447131" cy="330945"/>
            </a:xfrm>
            <a:prstGeom prst="rect">
              <a:avLst/>
            </a:prstGeom>
            <a:noFill/>
          </p:spPr>
          <p:txBody>
            <a:bodyPr wrap="none" rtlCol="0">
              <a:spAutoFit/>
            </a:bodyPr>
            <a:lstStyle/>
            <a:p>
              <a:r>
                <a:rPr lang="en-US" sz="1013" dirty="0"/>
                <a:t>CS</a:t>
              </a:r>
            </a:p>
          </p:txBody>
        </p:sp>
        <p:sp>
          <p:nvSpPr>
            <p:cNvPr id="83" name="TextBox 82">
              <a:extLst>
                <a:ext uri="{FF2B5EF4-FFF2-40B4-BE49-F238E27FC236}">
                  <a16:creationId xmlns:a16="http://schemas.microsoft.com/office/drawing/2014/main" id="{BF0177AA-2C3D-36EB-0B03-96C62139AEC1}"/>
                </a:ext>
              </a:extLst>
            </p:cNvPr>
            <p:cNvSpPr txBox="1"/>
            <p:nvPr/>
          </p:nvSpPr>
          <p:spPr>
            <a:xfrm rot="17830925">
              <a:off x="11148115" y="3079280"/>
              <a:ext cx="686513" cy="330945"/>
            </a:xfrm>
            <a:prstGeom prst="rect">
              <a:avLst/>
            </a:prstGeom>
            <a:noFill/>
          </p:spPr>
          <p:txBody>
            <a:bodyPr wrap="none" rtlCol="0">
              <a:spAutoFit/>
            </a:bodyPr>
            <a:lstStyle/>
            <a:p>
              <a:r>
                <a:rPr lang="en-US" sz="1013" dirty="0"/>
                <a:t>GGPE</a:t>
              </a:r>
            </a:p>
          </p:txBody>
        </p:sp>
        <p:sp>
          <p:nvSpPr>
            <p:cNvPr id="84" name="TextBox 83">
              <a:extLst>
                <a:ext uri="{FF2B5EF4-FFF2-40B4-BE49-F238E27FC236}">
                  <a16:creationId xmlns:a16="http://schemas.microsoft.com/office/drawing/2014/main" id="{C30DA0F7-C771-93DC-69E8-383B60F8DE61}"/>
                </a:ext>
              </a:extLst>
            </p:cNvPr>
            <p:cNvSpPr txBox="1"/>
            <p:nvPr/>
          </p:nvSpPr>
          <p:spPr>
            <a:xfrm rot="17830925">
              <a:off x="9698076" y="3304573"/>
              <a:ext cx="692925" cy="330945"/>
            </a:xfrm>
            <a:prstGeom prst="rect">
              <a:avLst/>
            </a:prstGeom>
            <a:noFill/>
          </p:spPr>
          <p:txBody>
            <a:bodyPr wrap="none" rtlCol="0">
              <a:spAutoFit/>
            </a:bodyPr>
            <a:lstStyle/>
            <a:p>
              <a:r>
                <a:rPr lang="en-US" sz="1013" dirty="0"/>
                <a:t>EMSE</a:t>
              </a:r>
            </a:p>
          </p:txBody>
        </p:sp>
        <p:sp>
          <p:nvSpPr>
            <p:cNvPr id="85" name="TextBox 84">
              <a:extLst>
                <a:ext uri="{FF2B5EF4-FFF2-40B4-BE49-F238E27FC236}">
                  <a16:creationId xmlns:a16="http://schemas.microsoft.com/office/drawing/2014/main" id="{92E15A71-6B04-16E9-0E80-464C1A3E5707}"/>
                </a:ext>
              </a:extLst>
            </p:cNvPr>
            <p:cNvSpPr txBox="1"/>
            <p:nvPr/>
          </p:nvSpPr>
          <p:spPr>
            <a:xfrm rot="17830925">
              <a:off x="6573479" y="4196481"/>
              <a:ext cx="975053" cy="330945"/>
            </a:xfrm>
            <a:prstGeom prst="rect">
              <a:avLst/>
            </a:prstGeom>
            <a:noFill/>
          </p:spPr>
          <p:txBody>
            <a:bodyPr wrap="none" rtlCol="0">
              <a:spAutoFit/>
            </a:bodyPr>
            <a:lstStyle/>
            <a:p>
              <a:r>
                <a:rPr lang="en-US" sz="1013" dirty="0"/>
                <a:t>Hist &amp; PS</a:t>
              </a:r>
            </a:p>
          </p:txBody>
        </p:sp>
        <p:sp>
          <p:nvSpPr>
            <p:cNvPr id="86" name="TextBox 85">
              <a:extLst>
                <a:ext uri="{FF2B5EF4-FFF2-40B4-BE49-F238E27FC236}">
                  <a16:creationId xmlns:a16="http://schemas.microsoft.com/office/drawing/2014/main" id="{EBA5089F-BC08-AC78-D5D1-AA06D2AC5BF2}"/>
                </a:ext>
              </a:extLst>
            </p:cNvPr>
            <p:cNvSpPr txBox="1"/>
            <p:nvPr/>
          </p:nvSpPr>
          <p:spPr>
            <a:xfrm rot="17830925">
              <a:off x="6720990" y="3851809"/>
              <a:ext cx="513389" cy="330945"/>
            </a:xfrm>
            <a:prstGeom prst="rect">
              <a:avLst/>
            </a:prstGeom>
            <a:noFill/>
          </p:spPr>
          <p:txBody>
            <a:bodyPr wrap="none" rtlCol="0">
              <a:spAutoFit/>
            </a:bodyPr>
            <a:lstStyle/>
            <a:p>
              <a:r>
                <a:rPr lang="en-US" sz="1013" dirty="0"/>
                <a:t>BIT</a:t>
              </a:r>
            </a:p>
          </p:txBody>
        </p:sp>
        <p:sp>
          <p:nvSpPr>
            <p:cNvPr id="87" name="TextBox 86">
              <a:extLst>
                <a:ext uri="{FF2B5EF4-FFF2-40B4-BE49-F238E27FC236}">
                  <a16:creationId xmlns:a16="http://schemas.microsoft.com/office/drawing/2014/main" id="{E97A2655-2A24-368B-5FB1-CC74D195EA40}"/>
                </a:ext>
              </a:extLst>
            </p:cNvPr>
            <p:cNvSpPr txBox="1"/>
            <p:nvPr/>
          </p:nvSpPr>
          <p:spPr>
            <a:xfrm rot="17830925">
              <a:off x="8457565" y="3313664"/>
              <a:ext cx="654453" cy="330945"/>
            </a:xfrm>
            <a:prstGeom prst="rect">
              <a:avLst/>
            </a:prstGeom>
            <a:noFill/>
          </p:spPr>
          <p:txBody>
            <a:bodyPr wrap="none" rtlCol="0">
              <a:spAutoFit/>
            </a:bodyPr>
            <a:lstStyle/>
            <a:p>
              <a:r>
                <a:rPr lang="en-US" sz="1013" dirty="0"/>
                <a:t>Math</a:t>
              </a:r>
            </a:p>
          </p:txBody>
        </p:sp>
        <p:sp>
          <p:nvSpPr>
            <p:cNvPr id="88" name="TextBox 87">
              <a:extLst>
                <a:ext uri="{FF2B5EF4-FFF2-40B4-BE49-F238E27FC236}">
                  <a16:creationId xmlns:a16="http://schemas.microsoft.com/office/drawing/2014/main" id="{001B1717-D52F-C4A6-24C2-BD6C1B05ED35}"/>
                </a:ext>
              </a:extLst>
            </p:cNvPr>
            <p:cNvSpPr txBox="1"/>
            <p:nvPr/>
          </p:nvSpPr>
          <p:spPr>
            <a:xfrm rot="17830925">
              <a:off x="7258855" y="4123712"/>
              <a:ext cx="551861" cy="330945"/>
            </a:xfrm>
            <a:prstGeom prst="rect">
              <a:avLst/>
            </a:prstGeom>
            <a:noFill/>
          </p:spPr>
          <p:txBody>
            <a:bodyPr wrap="none" rtlCol="0">
              <a:spAutoFit/>
            </a:bodyPr>
            <a:lstStyle/>
            <a:p>
              <a:r>
                <a:rPr lang="en-US" sz="1013" dirty="0"/>
                <a:t>TEC</a:t>
              </a:r>
            </a:p>
          </p:txBody>
        </p:sp>
        <p:sp>
          <p:nvSpPr>
            <p:cNvPr id="89" name="TextBox 88">
              <a:extLst>
                <a:ext uri="{FF2B5EF4-FFF2-40B4-BE49-F238E27FC236}">
                  <a16:creationId xmlns:a16="http://schemas.microsoft.com/office/drawing/2014/main" id="{27BEB433-C870-C525-8146-B05A65C36E8D}"/>
                </a:ext>
              </a:extLst>
            </p:cNvPr>
            <p:cNvSpPr txBox="1"/>
            <p:nvPr/>
          </p:nvSpPr>
          <p:spPr>
            <a:xfrm rot="17830925">
              <a:off x="7978583" y="3988462"/>
              <a:ext cx="594608" cy="330945"/>
            </a:xfrm>
            <a:prstGeom prst="rect">
              <a:avLst/>
            </a:prstGeom>
            <a:noFill/>
          </p:spPr>
          <p:txBody>
            <a:bodyPr wrap="none" rtlCol="0">
              <a:spAutoFit/>
            </a:bodyPr>
            <a:lstStyle/>
            <a:p>
              <a:r>
                <a:rPr lang="en-US" sz="1013" dirty="0"/>
                <a:t>MSE</a:t>
              </a:r>
            </a:p>
          </p:txBody>
        </p:sp>
        <p:sp>
          <p:nvSpPr>
            <p:cNvPr id="90" name="TextBox 89">
              <a:extLst>
                <a:ext uri="{FF2B5EF4-FFF2-40B4-BE49-F238E27FC236}">
                  <a16:creationId xmlns:a16="http://schemas.microsoft.com/office/drawing/2014/main" id="{5FD9B65D-7940-A1C6-1E5C-D1761AFAF89F}"/>
                </a:ext>
              </a:extLst>
            </p:cNvPr>
            <p:cNvSpPr txBox="1"/>
            <p:nvPr/>
          </p:nvSpPr>
          <p:spPr>
            <a:xfrm rot="17830925">
              <a:off x="7189041" y="3803697"/>
              <a:ext cx="556136" cy="330945"/>
            </a:xfrm>
            <a:prstGeom prst="rect">
              <a:avLst/>
            </a:prstGeom>
            <a:noFill/>
          </p:spPr>
          <p:txBody>
            <a:bodyPr wrap="none" rtlCol="0">
              <a:spAutoFit/>
            </a:bodyPr>
            <a:lstStyle/>
            <a:p>
              <a:r>
                <a:rPr lang="en-US" sz="1013" dirty="0"/>
                <a:t>ChE</a:t>
              </a:r>
            </a:p>
          </p:txBody>
        </p:sp>
        <p:sp>
          <p:nvSpPr>
            <p:cNvPr id="91" name="TextBox 90">
              <a:extLst>
                <a:ext uri="{FF2B5EF4-FFF2-40B4-BE49-F238E27FC236}">
                  <a16:creationId xmlns:a16="http://schemas.microsoft.com/office/drawing/2014/main" id="{D37F2FF5-BB16-6BBB-2564-5F09F55B4B79}"/>
                </a:ext>
              </a:extLst>
            </p:cNvPr>
            <p:cNvSpPr txBox="1"/>
            <p:nvPr/>
          </p:nvSpPr>
          <p:spPr>
            <a:xfrm rot="17830925">
              <a:off x="8602334" y="3874882"/>
              <a:ext cx="774144" cy="330945"/>
            </a:xfrm>
            <a:prstGeom prst="rect">
              <a:avLst/>
            </a:prstGeom>
            <a:noFill/>
          </p:spPr>
          <p:txBody>
            <a:bodyPr wrap="none" rtlCol="0">
              <a:spAutoFit/>
            </a:bodyPr>
            <a:lstStyle/>
            <a:p>
              <a:r>
                <a:rPr lang="en-US" sz="1013" dirty="0"/>
                <a:t>NERdS</a:t>
              </a:r>
            </a:p>
          </p:txBody>
        </p:sp>
        <p:sp>
          <p:nvSpPr>
            <p:cNvPr id="92" name="TextBox 91">
              <a:extLst>
                <a:ext uri="{FF2B5EF4-FFF2-40B4-BE49-F238E27FC236}">
                  <a16:creationId xmlns:a16="http://schemas.microsoft.com/office/drawing/2014/main" id="{192363B3-F010-ED80-6054-7453FCFE9253}"/>
                </a:ext>
              </a:extLst>
            </p:cNvPr>
            <p:cNvSpPr txBox="1"/>
            <p:nvPr/>
          </p:nvSpPr>
          <p:spPr>
            <a:xfrm>
              <a:off x="9650266" y="3747697"/>
              <a:ext cx="301687" cy="330945"/>
            </a:xfrm>
            <a:prstGeom prst="rect">
              <a:avLst/>
            </a:prstGeom>
            <a:noFill/>
          </p:spPr>
          <p:txBody>
            <a:bodyPr wrap="square" rtlCol="0">
              <a:spAutoFit/>
            </a:bodyPr>
            <a:lstStyle/>
            <a:p>
              <a:r>
                <a:rPr lang="en-US" sz="1013" dirty="0">
                  <a:solidFill>
                    <a:srgbClr val="FF0000"/>
                  </a:solidFill>
                </a:rPr>
                <a:t>7</a:t>
              </a:r>
            </a:p>
          </p:txBody>
        </p:sp>
        <p:sp>
          <p:nvSpPr>
            <p:cNvPr id="93" name="TextBox 92">
              <a:extLst>
                <a:ext uri="{FF2B5EF4-FFF2-40B4-BE49-F238E27FC236}">
                  <a16:creationId xmlns:a16="http://schemas.microsoft.com/office/drawing/2014/main" id="{E2190DCE-8D54-2682-CB25-D6857153E37A}"/>
                </a:ext>
              </a:extLst>
            </p:cNvPr>
            <p:cNvSpPr txBox="1"/>
            <p:nvPr/>
          </p:nvSpPr>
          <p:spPr>
            <a:xfrm>
              <a:off x="11014715" y="3747697"/>
              <a:ext cx="301687" cy="330945"/>
            </a:xfrm>
            <a:prstGeom prst="rect">
              <a:avLst/>
            </a:prstGeom>
            <a:noFill/>
          </p:spPr>
          <p:txBody>
            <a:bodyPr wrap="square" rtlCol="0">
              <a:spAutoFit/>
            </a:bodyPr>
            <a:lstStyle/>
            <a:p>
              <a:r>
                <a:rPr lang="en-US" sz="1013" dirty="0">
                  <a:solidFill>
                    <a:srgbClr val="FF0000"/>
                  </a:solidFill>
                </a:rPr>
                <a:t>8</a:t>
              </a:r>
            </a:p>
          </p:txBody>
        </p:sp>
      </p:grpSp>
      <p:grpSp>
        <p:nvGrpSpPr>
          <p:cNvPr id="127" name="Group 126">
            <a:extLst>
              <a:ext uri="{FF2B5EF4-FFF2-40B4-BE49-F238E27FC236}">
                <a16:creationId xmlns:a16="http://schemas.microsoft.com/office/drawing/2014/main" id="{3E36AF20-CDB0-9669-3DC5-8D48DC4077F5}"/>
              </a:ext>
            </a:extLst>
          </p:cNvPr>
          <p:cNvGrpSpPr/>
          <p:nvPr/>
        </p:nvGrpSpPr>
        <p:grpSpPr>
          <a:xfrm>
            <a:off x="79103" y="3649578"/>
            <a:ext cx="8872663" cy="1567055"/>
            <a:chOff x="128950" y="2062157"/>
            <a:chExt cx="11830217" cy="2089405"/>
          </a:xfrm>
        </p:grpSpPr>
        <p:cxnSp>
          <p:nvCxnSpPr>
            <p:cNvPr id="96" name="Straight Connector 95">
              <a:extLst>
                <a:ext uri="{FF2B5EF4-FFF2-40B4-BE49-F238E27FC236}">
                  <a16:creationId xmlns:a16="http://schemas.microsoft.com/office/drawing/2014/main" id="{68F3C73C-086F-5645-0539-C720870ECF0B}"/>
                </a:ext>
              </a:extLst>
            </p:cNvPr>
            <p:cNvCxnSpPr>
              <a:cxnSpLocks/>
              <a:stCxn id="97" idx="0"/>
            </p:cNvCxnSpPr>
            <p:nvPr/>
          </p:nvCxnSpPr>
          <p:spPr>
            <a:xfrm>
              <a:off x="301219" y="2986732"/>
              <a:ext cx="116579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74AA5BA-41AB-3569-7913-9429D9BED7CE}"/>
                </a:ext>
              </a:extLst>
            </p:cNvPr>
            <p:cNvSpPr txBox="1"/>
            <p:nvPr/>
          </p:nvSpPr>
          <p:spPr>
            <a:xfrm>
              <a:off x="128950" y="2986732"/>
              <a:ext cx="344539" cy="330945"/>
            </a:xfrm>
            <a:prstGeom prst="rect">
              <a:avLst/>
            </a:prstGeom>
            <a:noFill/>
          </p:spPr>
          <p:txBody>
            <a:bodyPr wrap="none" rtlCol="0">
              <a:spAutoFit/>
            </a:bodyPr>
            <a:lstStyle/>
            <a:p>
              <a:r>
                <a:rPr lang="en-US" sz="1013" dirty="0">
                  <a:solidFill>
                    <a:srgbClr val="FF0000"/>
                  </a:solidFill>
                </a:rPr>
                <a:t>0</a:t>
              </a:r>
            </a:p>
          </p:txBody>
        </p:sp>
        <p:sp>
          <p:nvSpPr>
            <p:cNvPr id="98" name="TextBox 97">
              <a:extLst>
                <a:ext uri="{FF2B5EF4-FFF2-40B4-BE49-F238E27FC236}">
                  <a16:creationId xmlns:a16="http://schemas.microsoft.com/office/drawing/2014/main" id="{83989D21-FE88-16CF-BCCA-159C2D6C2BAB}"/>
                </a:ext>
              </a:extLst>
            </p:cNvPr>
            <p:cNvSpPr txBox="1"/>
            <p:nvPr/>
          </p:nvSpPr>
          <p:spPr>
            <a:xfrm>
              <a:off x="1493399" y="2983023"/>
              <a:ext cx="301687" cy="330945"/>
            </a:xfrm>
            <a:prstGeom prst="rect">
              <a:avLst/>
            </a:prstGeom>
            <a:noFill/>
          </p:spPr>
          <p:txBody>
            <a:bodyPr wrap="square" rtlCol="0">
              <a:spAutoFit/>
            </a:bodyPr>
            <a:lstStyle/>
            <a:p>
              <a:r>
                <a:rPr lang="en-US" sz="1013" dirty="0">
                  <a:solidFill>
                    <a:srgbClr val="FF0000"/>
                  </a:solidFill>
                </a:rPr>
                <a:t>1</a:t>
              </a:r>
            </a:p>
          </p:txBody>
        </p:sp>
        <p:sp>
          <p:nvSpPr>
            <p:cNvPr id="99" name="TextBox 98">
              <a:extLst>
                <a:ext uri="{FF2B5EF4-FFF2-40B4-BE49-F238E27FC236}">
                  <a16:creationId xmlns:a16="http://schemas.microsoft.com/office/drawing/2014/main" id="{DDCD62DA-C187-F607-FAE4-536916BC8CD7}"/>
                </a:ext>
              </a:extLst>
            </p:cNvPr>
            <p:cNvSpPr txBox="1"/>
            <p:nvPr/>
          </p:nvSpPr>
          <p:spPr>
            <a:xfrm>
              <a:off x="2857849" y="2983023"/>
              <a:ext cx="301687" cy="330945"/>
            </a:xfrm>
            <a:prstGeom prst="rect">
              <a:avLst/>
            </a:prstGeom>
            <a:noFill/>
          </p:spPr>
          <p:txBody>
            <a:bodyPr wrap="square" rtlCol="0">
              <a:spAutoFit/>
            </a:bodyPr>
            <a:lstStyle/>
            <a:p>
              <a:r>
                <a:rPr lang="en-US" sz="1013" dirty="0">
                  <a:solidFill>
                    <a:srgbClr val="FF0000"/>
                  </a:solidFill>
                </a:rPr>
                <a:t>2</a:t>
              </a:r>
            </a:p>
          </p:txBody>
        </p:sp>
        <p:sp>
          <p:nvSpPr>
            <p:cNvPr id="100" name="TextBox 99">
              <a:extLst>
                <a:ext uri="{FF2B5EF4-FFF2-40B4-BE49-F238E27FC236}">
                  <a16:creationId xmlns:a16="http://schemas.microsoft.com/office/drawing/2014/main" id="{AD0F0D5A-D91B-909E-5A47-7539299638C0}"/>
                </a:ext>
              </a:extLst>
            </p:cNvPr>
            <p:cNvSpPr txBox="1"/>
            <p:nvPr/>
          </p:nvSpPr>
          <p:spPr>
            <a:xfrm>
              <a:off x="4222297" y="2983023"/>
              <a:ext cx="301687" cy="330945"/>
            </a:xfrm>
            <a:prstGeom prst="rect">
              <a:avLst/>
            </a:prstGeom>
            <a:noFill/>
          </p:spPr>
          <p:txBody>
            <a:bodyPr wrap="square" rtlCol="0">
              <a:spAutoFit/>
            </a:bodyPr>
            <a:lstStyle/>
            <a:p>
              <a:r>
                <a:rPr lang="en-US" sz="1013" dirty="0">
                  <a:solidFill>
                    <a:srgbClr val="FF0000"/>
                  </a:solidFill>
                </a:rPr>
                <a:t>3</a:t>
              </a:r>
            </a:p>
          </p:txBody>
        </p:sp>
        <p:sp>
          <p:nvSpPr>
            <p:cNvPr id="101" name="TextBox 100">
              <a:extLst>
                <a:ext uri="{FF2B5EF4-FFF2-40B4-BE49-F238E27FC236}">
                  <a16:creationId xmlns:a16="http://schemas.microsoft.com/office/drawing/2014/main" id="{B60EE3C8-86B3-9ED3-E204-A54F0182F65C}"/>
                </a:ext>
              </a:extLst>
            </p:cNvPr>
            <p:cNvSpPr txBox="1"/>
            <p:nvPr/>
          </p:nvSpPr>
          <p:spPr>
            <a:xfrm>
              <a:off x="5586746" y="2972738"/>
              <a:ext cx="301687" cy="330945"/>
            </a:xfrm>
            <a:prstGeom prst="rect">
              <a:avLst/>
            </a:prstGeom>
            <a:noFill/>
          </p:spPr>
          <p:txBody>
            <a:bodyPr wrap="square" rtlCol="0">
              <a:spAutoFit/>
            </a:bodyPr>
            <a:lstStyle/>
            <a:p>
              <a:r>
                <a:rPr lang="en-US" sz="1013" dirty="0">
                  <a:solidFill>
                    <a:srgbClr val="FF0000"/>
                  </a:solidFill>
                </a:rPr>
                <a:t>4</a:t>
              </a:r>
            </a:p>
          </p:txBody>
        </p:sp>
        <p:sp>
          <p:nvSpPr>
            <p:cNvPr id="102" name="TextBox 101">
              <a:extLst>
                <a:ext uri="{FF2B5EF4-FFF2-40B4-BE49-F238E27FC236}">
                  <a16:creationId xmlns:a16="http://schemas.microsoft.com/office/drawing/2014/main" id="{12CA919D-A187-AEC7-042F-BC6FB2208025}"/>
                </a:ext>
              </a:extLst>
            </p:cNvPr>
            <p:cNvSpPr txBox="1"/>
            <p:nvPr/>
          </p:nvSpPr>
          <p:spPr>
            <a:xfrm>
              <a:off x="6951195" y="2972738"/>
              <a:ext cx="301687" cy="330945"/>
            </a:xfrm>
            <a:prstGeom prst="rect">
              <a:avLst/>
            </a:prstGeom>
            <a:noFill/>
          </p:spPr>
          <p:txBody>
            <a:bodyPr wrap="square" rtlCol="0">
              <a:spAutoFit/>
            </a:bodyPr>
            <a:lstStyle/>
            <a:p>
              <a:r>
                <a:rPr lang="en-US" sz="1013" dirty="0">
                  <a:solidFill>
                    <a:srgbClr val="FF0000"/>
                  </a:solidFill>
                </a:rPr>
                <a:t>5</a:t>
              </a:r>
            </a:p>
          </p:txBody>
        </p:sp>
        <p:sp>
          <p:nvSpPr>
            <p:cNvPr id="103" name="TextBox 102">
              <a:extLst>
                <a:ext uri="{FF2B5EF4-FFF2-40B4-BE49-F238E27FC236}">
                  <a16:creationId xmlns:a16="http://schemas.microsoft.com/office/drawing/2014/main" id="{CE15DD29-5937-024D-96D8-33E59C35E002}"/>
                </a:ext>
              </a:extLst>
            </p:cNvPr>
            <p:cNvSpPr txBox="1"/>
            <p:nvPr/>
          </p:nvSpPr>
          <p:spPr>
            <a:xfrm>
              <a:off x="8315644" y="2972738"/>
              <a:ext cx="301687" cy="330945"/>
            </a:xfrm>
            <a:prstGeom prst="rect">
              <a:avLst/>
            </a:prstGeom>
            <a:noFill/>
          </p:spPr>
          <p:txBody>
            <a:bodyPr wrap="square" rtlCol="0">
              <a:spAutoFit/>
            </a:bodyPr>
            <a:lstStyle/>
            <a:p>
              <a:r>
                <a:rPr lang="en-US" sz="1013" dirty="0">
                  <a:solidFill>
                    <a:srgbClr val="FF0000"/>
                  </a:solidFill>
                </a:rPr>
                <a:t>6</a:t>
              </a:r>
            </a:p>
          </p:txBody>
        </p:sp>
        <p:sp>
          <p:nvSpPr>
            <p:cNvPr id="104" name="TextBox 103">
              <a:extLst>
                <a:ext uri="{FF2B5EF4-FFF2-40B4-BE49-F238E27FC236}">
                  <a16:creationId xmlns:a16="http://schemas.microsoft.com/office/drawing/2014/main" id="{4763F711-FA26-A962-8ADB-BF96FA9F522B}"/>
                </a:ext>
              </a:extLst>
            </p:cNvPr>
            <p:cNvSpPr txBox="1"/>
            <p:nvPr/>
          </p:nvSpPr>
          <p:spPr>
            <a:xfrm rot="17830925">
              <a:off x="6916687" y="3161919"/>
              <a:ext cx="626667" cy="330945"/>
            </a:xfrm>
            <a:prstGeom prst="rect">
              <a:avLst/>
            </a:prstGeom>
            <a:noFill/>
          </p:spPr>
          <p:txBody>
            <a:bodyPr wrap="none" rtlCol="0">
              <a:spAutoFit/>
            </a:bodyPr>
            <a:lstStyle/>
            <a:p>
              <a:r>
                <a:rPr lang="en-US" sz="1013" dirty="0"/>
                <a:t>Econ</a:t>
              </a:r>
            </a:p>
          </p:txBody>
        </p:sp>
        <p:sp>
          <p:nvSpPr>
            <p:cNvPr id="105" name="TextBox 104">
              <a:extLst>
                <a:ext uri="{FF2B5EF4-FFF2-40B4-BE49-F238E27FC236}">
                  <a16:creationId xmlns:a16="http://schemas.microsoft.com/office/drawing/2014/main" id="{89AFB8C8-180C-BFF5-08BB-FF3DBE632010}"/>
                </a:ext>
              </a:extLst>
            </p:cNvPr>
            <p:cNvSpPr txBox="1"/>
            <p:nvPr/>
          </p:nvSpPr>
          <p:spPr>
            <a:xfrm rot="17830925">
              <a:off x="7874562" y="3495357"/>
              <a:ext cx="981465" cy="330945"/>
            </a:xfrm>
            <a:prstGeom prst="rect">
              <a:avLst/>
            </a:prstGeom>
            <a:noFill/>
          </p:spPr>
          <p:txBody>
            <a:bodyPr wrap="none" rtlCol="0">
              <a:spAutoFit/>
            </a:bodyPr>
            <a:lstStyle/>
            <a:p>
              <a:r>
                <a:rPr lang="en-US" sz="1013" dirty="0" err="1"/>
                <a:t>Engl</a:t>
              </a:r>
              <a:r>
                <a:rPr lang="en-US" sz="1013" dirty="0"/>
                <a:t> &amp;TC</a:t>
              </a:r>
            </a:p>
          </p:txBody>
        </p:sp>
        <p:sp>
          <p:nvSpPr>
            <p:cNvPr id="106" name="TextBox 105">
              <a:extLst>
                <a:ext uri="{FF2B5EF4-FFF2-40B4-BE49-F238E27FC236}">
                  <a16:creationId xmlns:a16="http://schemas.microsoft.com/office/drawing/2014/main" id="{80940892-A9BE-D43A-DCFA-1E23C984BB11}"/>
                </a:ext>
              </a:extLst>
            </p:cNvPr>
            <p:cNvSpPr txBox="1"/>
            <p:nvPr/>
          </p:nvSpPr>
          <p:spPr>
            <a:xfrm rot="17830925">
              <a:off x="5024585" y="3188762"/>
              <a:ext cx="823302" cy="330945"/>
            </a:xfrm>
            <a:prstGeom prst="rect">
              <a:avLst/>
            </a:prstGeom>
            <a:noFill/>
          </p:spPr>
          <p:txBody>
            <a:bodyPr wrap="none" rtlCol="0">
              <a:spAutoFit/>
            </a:bodyPr>
            <a:lstStyle/>
            <a:p>
              <a:r>
                <a:rPr lang="en-US" sz="1013" dirty="0"/>
                <a:t>Physics</a:t>
              </a:r>
            </a:p>
          </p:txBody>
        </p:sp>
        <p:sp>
          <p:nvSpPr>
            <p:cNvPr id="107" name="TextBox 106">
              <a:extLst>
                <a:ext uri="{FF2B5EF4-FFF2-40B4-BE49-F238E27FC236}">
                  <a16:creationId xmlns:a16="http://schemas.microsoft.com/office/drawing/2014/main" id="{66DA744C-FEEA-CC0B-7394-A78039350176}"/>
                </a:ext>
              </a:extLst>
            </p:cNvPr>
            <p:cNvSpPr txBox="1"/>
            <p:nvPr/>
          </p:nvSpPr>
          <p:spPr>
            <a:xfrm rot="17830925">
              <a:off x="5050839" y="3042034"/>
              <a:ext cx="628805" cy="330945"/>
            </a:xfrm>
            <a:prstGeom prst="rect">
              <a:avLst/>
            </a:prstGeom>
            <a:noFill/>
          </p:spPr>
          <p:txBody>
            <a:bodyPr wrap="none" rtlCol="0">
              <a:spAutoFit/>
            </a:bodyPr>
            <a:lstStyle/>
            <a:p>
              <a:r>
                <a:rPr lang="en-US" sz="1013" dirty="0"/>
                <a:t>MAE</a:t>
              </a:r>
            </a:p>
          </p:txBody>
        </p:sp>
        <p:sp>
          <p:nvSpPr>
            <p:cNvPr id="108" name="TextBox 107">
              <a:extLst>
                <a:ext uri="{FF2B5EF4-FFF2-40B4-BE49-F238E27FC236}">
                  <a16:creationId xmlns:a16="http://schemas.microsoft.com/office/drawing/2014/main" id="{AFB17569-B560-3520-5BF5-C7B3C386B192}"/>
                </a:ext>
              </a:extLst>
            </p:cNvPr>
            <p:cNvSpPr txBox="1"/>
            <p:nvPr/>
          </p:nvSpPr>
          <p:spPr>
            <a:xfrm rot="17830925">
              <a:off x="5926349" y="2540181"/>
              <a:ext cx="699337" cy="330945"/>
            </a:xfrm>
            <a:prstGeom prst="rect">
              <a:avLst/>
            </a:prstGeom>
            <a:noFill/>
          </p:spPr>
          <p:txBody>
            <a:bodyPr wrap="none" rtlCol="0">
              <a:spAutoFit/>
            </a:bodyPr>
            <a:lstStyle/>
            <a:p>
              <a:r>
                <a:rPr lang="en-US" sz="1013" dirty="0"/>
                <a:t>Chem</a:t>
              </a:r>
            </a:p>
          </p:txBody>
        </p:sp>
        <p:sp>
          <p:nvSpPr>
            <p:cNvPr id="109" name="TextBox 108">
              <a:extLst>
                <a:ext uri="{FF2B5EF4-FFF2-40B4-BE49-F238E27FC236}">
                  <a16:creationId xmlns:a16="http://schemas.microsoft.com/office/drawing/2014/main" id="{E7B45DB3-4218-6773-69D7-8DC6428CF8D2}"/>
                </a:ext>
              </a:extLst>
            </p:cNvPr>
            <p:cNvSpPr txBox="1"/>
            <p:nvPr/>
          </p:nvSpPr>
          <p:spPr>
            <a:xfrm rot="17830925">
              <a:off x="10065611" y="3091082"/>
              <a:ext cx="648040" cy="330945"/>
            </a:xfrm>
            <a:prstGeom prst="rect">
              <a:avLst/>
            </a:prstGeom>
            <a:noFill/>
          </p:spPr>
          <p:txBody>
            <a:bodyPr wrap="none" rtlCol="0">
              <a:spAutoFit/>
            </a:bodyPr>
            <a:lstStyle/>
            <a:p>
              <a:r>
                <a:rPr lang="en-US" sz="1013" dirty="0" err="1"/>
                <a:t>CArE</a:t>
              </a:r>
              <a:endParaRPr lang="en-US" sz="1013" dirty="0"/>
            </a:p>
          </p:txBody>
        </p:sp>
        <p:sp>
          <p:nvSpPr>
            <p:cNvPr id="110" name="TextBox 109">
              <a:extLst>
                <a:ext uri="{FF2B5EF4-FFF2-40B4-BE49-F238E27FC236}">
                  <a16:creationId xmlns:a16="http://schemas.microsoft.com/office/drawing/2014/main" id="{5CB4E3E5-F5C6-2D56-17AC-091998506D70}"/>
                </a:ext>
              </a:extLst>
            </p:cNvPr>
            <p:cNvSpPr txBox="1"/>
            <p:nvPr/>
          </p:nvSpPr>
          <p:spPr>
            <a:xfrm rot="17830925">
              <a:off x="8641458" y="2615537"/>
              <a:ext cx="549722" cy="330945"/>
            </a:xfrm>
            <a:prstGeom prst="rect">
              <a:avLst/>
            </a:prstGeom>
            <a:noFill/>
          </p:spPr>
          <p:txBody>
            <a:bodyPr wrap="none" rtlCol="0">
              <a:spAutoFit/>
            </a:bodyPr>
            <a:lstStyle/>
            <a:p>
              <a:r>
                <a:rPr lang="en-US" sz="1013" dirty="0"/>
                <a:t>ECE</a:t>
              </a:r>
            </a:p>
          </p:txBody>
        </p:sp>
        <p:sp>
          <p:nvSpPr>
            <p:cNvPr id="111" name="TextBox 110">
              <a:extLst>
                <a:ext uri="{FF2B5EF4-FFF2-40B4-BE49-F238E27FC236}">
                  <a16:creationId xmlns:a16="http://schemas.microsoft.com/office/drawing/2014/main" id="{21BDFBA3-7F2E-DBF9-9166-8371B20C5C01}"/>
                </a:ext>
              </a:extLst>
            </p:cNvPr>
            <p:cNvSpPr txBox="1"/>
            <p:nvPr/>
          </p:nvSpPr>
          <p:spPr>
            <a:xfrm rot="17830925">
              <a:off x="5190875" y="2529715"/>
              <a:ext cx="695062" cy="330945"/>
            </a:xfrm>
            <a:prstGeom prst="rect">
              <a:avLst/>
            </a:prstGeom>
            <a:noFill/>
          </p:spPr>
          <p:txBody>
            <a:bodyPr wrap="none" rtlCol="0">
              <a:spAutoFit/>
            </a:bodyPr>
            <a:lstStyle/>
            <a:p>
              <a:r>
                <a:rPr lang="en-US" sz="1013" dirty="0"/>
                <a:t>Psych</a:t>
              </a:r>
            </a:p>
          </p:txBody>
        </p:sp>
        <p:sp>
          <p:nvSpPr>
            <p:cNvPr id="112" name="TextBox 111">
              <a:extLst>
                <a:ext uri="{FF2B5EF4-FFF2-40B4-BE49-F238E27FC236}">
                  <a16:creationId xmlns:a16="http://schemas.microsoft.com/office/drawing/2014/main" id="{B3606CAF-535A-7794-A07E-75B808D3249E}"/>
                </a:ext>
              </a:extLst>
            </p:cNvPr>
            <p:cNvSpPr txBox="1"/>
            <p:nvPr/>
          </p:nvSpPr>
          <p:spPr>
            <a:xfrm rot="17830925">
              <a:off x="6915133" y="2502701"/>
              <a:ext cx="769869" cy="330945"/>
            </a:xfrm>
            <a:prstGeom prst="rect">
              <a:avLst/>
            </a:prstGeom>
            <a:noFill/>
          </p:spPr>
          <p:txBody>
            <a:bodyPr wrap="none" rtlCol="0">
              <a:spAutoFit/>
            </a:bodyPr>
            <a:lstStyle/>
            <a:p>
              <a:r>
                <a:rPr lang="en-US" sz="1013" dirty="0"/>
                <a:t>Bio Sci</a:t>
              </a:r>
            </a:p>
          </p:txBody>
        </p:sp>
        <p:sp>
          <p:nvSpPr>
            <p:cNvPr id="113" name="TextBox 112">
              <a:extLst>
                <a:ext uri="{FF2B5EF4-FFF2-40B4-BE49-F238E27FC236}">
                  <a16:creationId xmlns:a16="http://schemas.microsoft.com/office/drawing/2014/main" id="{A31745F9-6705-1292-2624-89C49CC5D933}"/>
                </a:ext>
              </a:extLst>
            </p:cNvPr>
            <p:cNvSpPr txBox="1"/>
            <p:nvPr/>
          </p:nvSpPr>
          <p:spPr>
            <a:xfrm rot="17830925">
              <a:off x="9161273" y="3091082"/>
              <a:ext cx="658728" cy="330945"/>
            </a:xfrm>
            <a:prstGeom prst="rect">
              <a:avLst/>
            </a:prstGeom>
            <a:noFill/>
          </p:spPr>
          <p:txBody>
            <a:bodyPr wrap="none" rtlCol="0">
              <a:spAutoFit/>
            </a:bodyPr>
            <a:lstStyle/>
            <a:p>
              <a:r>
                <a:rPr lang="en-US" sz="1013" dirty="0" err="1"/>
                <a:t>MinE</a:t>
              </a:r>
              <a:endParaRPr lang="en-US" sz="1013" dirty="0"/>
            </a:p>
          </p:txBody>
        </p:sp>
        <p:sp>
          <p:nvSpPr>
            <p:cNvPr id="114" name="TextBox 113">
              <a:extLst>
                <a:ext uri="{FF2B5EF4-FFF2-40B4-BE49-F238E27FC236}">
                  <a16:creationId xmlns:a16="http://schemas.microsoft.com/office/drawing/2014/main" id="{030DEC3E-853C-7923-03A7-B0C9A4CE9B29}"/>
                </a:ext>
              </a:extLst>
            </p:cNvPr>
            <p:cNvSpPr txBox="1"/>
            <p:nvPr/>
          </p:nvSpPr>
          <p:spPr>
            <a:xfrm rot="17830925">
              <a:off x="10955167" y="2602544"/>
              <a:ext cx="568960" cy="330945"/>
            </a:xfrm>
            <a:prstGeom prst="rect">
              <a:avLst/>
            </a:prstGeom>
            <a:noFill/>
          </p:spPr>
          <p:txBody>
            <a:bodyPr wrap="none" rtlCol="0">
              <a:spAutoFit/>
            </a:bodyPr>
            <a:lstStyle/>
            <a:p>
              <a:r>
                <a:rPr lang="en-US" sz="1013" dirty="0"/>
                <a:t>ALP</a:t>
              </a:r>
            </a:p>
          </p:txBody>
        </p:sp>
        <p:sp>
          <p:nvSpPr>
            <p:cNvPr id="115" name="TextBox 114">
              <a:extLst>
                <a:ext uri="{FF2B5EF4-FFF2-40B4-BE49-F238E27FC236}">
                  <a16:creationId xmlns:a16="http://schemas.microsoft.com/office/drawing/2014/main" id="{3BD27071-0343-1EB8-8EC0-1DA7634DB341}"/>
                </a:ext>
              </a:extLst>
            </p:cNvPr>
            <p:cNvSpPr txBox="1"/>
            <p:nvPr/>
          </p:nvSpPr>
          <p:spPr>
            <a:xfrm rot="17830925">
              <a:off x="8168385" y="2909524"/>
              <a:ext cx="447130" cy="330945"/>
            </a:xfrm>
            <a:prstGeom prst="rect">
              <a:avLst/>
            </a:prstGeom>
            <a:noFill/>
          </p:spPr>
          <p:txBody>
            <a:bodyPr wrap="none" rtlCol="0">
              <a:spAutoFit/>
            </a:bodyPr>
            <a:lstStyle/>
            <a:p>
              <a:r>
                <a:rPr lang="en-US" sz="1013" dirty="0"/>
                <a:t>CS</a:t>
              </a:r>
            </a:p>
          </p:txBody>
        </p:sp>
        <p:sp>
          <p:nvSpPr>
            <p:cNvPr id="116" name="TextBox 115">
              <a:extLst>
                <a:ext uri="{FF2B5EF4-FFF2-40B4-BE49-F238E27FC236}">
                  <a16:creationId xmlns:a16="http://schemas.microsoft.com/office/drawing/2014/main" id="{40B0D282-9282-0D28-A21D-D797B11293DA}"/>
                </a:ext>
              </a:extLst>
            </p:cNvPr>
            <p:cNvSpPr txBox="1"/>
            <p:nvPr/>
          </p:nvSpPr>
          <p:spPr>
            <a:xfrm rot="17830925">
              <a:off x="5149315" y="2341382"/>
              <a:ext cx="686513" cy="330945"/>
            </a:xfrm>
            <a:prstGeom prst="rect">
              <a:avLst/>
            </a:prstGeom>
            <a:noFill/>
          </p:spPr>
          <p:txBody>
            <a:bodyPr wrap="none" rtlCol="0">
              <a:spAutoFit/>
            </a:bodyPr>
            <a:lstStyle/>
            <a:p>
              <a:r>
                <a:rPr lang="en-US" sz="1013" dirty="0"/>
                <a:t>GGPE</a:t>
              </a:r>
            </a:p>
          </p:txBody>
        </p:sp>
        <p:sp>
          <p:nvSpPr>
            <p:cNvPr id="117" name="TextBox 116">
              <a:extLst>
                <a:ext uri="{FF2B5EF4-FFF2-40B4-BE49-F238E27FC236}">
                  <a16:creationId xmlns:a16="http://schemas.microsoft.com/office/drawing/2014/main" id="{5535BE10-FD55-3984-1962-8CC88F6BA1EF}"/>
                </a:ext>
              </a:extLst>
            </p:cNvPr>
            <p:cNvSpPr txBox="1"/>
            <p:nvPr/>
          </p:nvSpPr>
          <p:spPr>
            <a:xfrm rot="17830925">
              <a:off x="9895973" y="2546507"/>
              <a:ext cx="692925" cy="330945"/>
            </a:xfrm>
            <a:prstGeom prst="rect">
              <a:avLst/>
            </a:prstGeom>
            <a:noFill/>
          </p:spPr>
          <p:txBody>
            <a:bodyPr wrap="none" rtlCol="0">
              <a:spAutoFit/>
            </a:bodyPr>
            <a:lstStyle/>
            <a:p>
              <a:r>
                <a:rPr lang="en-US" sz="1013" dirty="0"/>
                <a:t>EMSE</a:t>
              </a:r>
            </a:p>
          </p:txBody>
        </p:sp>
        <p:sp>
          <p:nvSpPr>
            <p:cNvPr id="118" name="TextBox 117">
              <a:extLst>
                <a:ext uri="{FF2B5EF4-FFF2-40B4-BE49-F238E27FC236}">
                  <a16:creationId xmlns:a16="http://schemas.microsoft.com/office/drawing/2014/main" id="{1D72819D-50E3-4AB1-F918-8B1A280CF9F8}"/>
                </a:ext>
              </a:extLst>
            </p:cNvPr>
            <p:cNvSpPr txBox="1"/>
            <p:nvPr/>
          </p:nvSpPr>
          <p:spPr>
            <a:xfrm rot="17830925">
              <a:off x="1449656" y="2384211"/>
              <a:ext cx="975053" cy="330945"/>
            </a:xfrm>
            <a:prstGeom prst="rect">
              <a:avLst/>
            </a:prstGeom>
            <a:noFill/>
          </p:spPr>
          <p:txBody>
            <a:bodyPr wrap="none" rtlCol="0">
              <a:spAutoFit/>
            </a:bodyPr>
            <a:lstStyle/>
            <a:p>
              <a:r>
                <a:rPr lang="en-US" sz="1013" dirty="0"/>
                <a:t>Hist &amp; PS</a:t>
              </a:r>
            </a:p>
          </p:txBody>
        </p:sp>
        <p:sp>
          <p:nvSpPr>
            <p:cNvPr id="119" name="TextBox 118">
              <a:extLst>
                <a:ext uri="{FF2B5EF4-FFF2-40B4-BE49-F238E27FC236}">
                  <a16:creationId xmlns:a16="http://schemas.microsoft.com/office/drawing/2014/main" id="{9A84BC2F-28B4-B0BB-9EF9-1DBD3C4DA30A}"/>
                </a:ext>
              </a:extLst>
            </p:cNvPr>
            <p:cNvSpPr txBox="1"/>
            <p:nvPr/>
          </p:nvSpPr>
          <p:spPr>
            <a:xfrm rot="17830925">
              <a:off x="7297046" y="2637868"/>
              <a:ext cx="513389" cy="330945"/>
            </a:xfrm>
            <a:prstGeom prst="rect">
              <a:avLst/>
            </a:prstGeom>
            <a:noFill/>
          </p:spPr>
          <p:txBody>
            <a:bodyPr wrap="none" rtlCol="0">
              <a:spAutoFit/>
            </a:bodyPr>
            <a:lstStyle/>
            <a:p>
              <a:r>
                <a:rPr lang="en-US" sz="1013" dirty="0"/>
                <a:t>BIT</a:t>
              </a:r>
            </a:p>
          </p:txBody>
        </p:sp>
        <p:sp>
          <p:nvSpPr>
            <p:cNvPr id="120" name="TextBox 119">
              <a:extLst>
                <a:ext uri="{FF2B5EF4-FFF2-40B4-BE49-F238E27FC236}">
                  <a16:creationId xmlns:a16="http://schemas.microsoft.com/office/drawing/2014/main" id="{2003658A-E179-A4B3-77B2-D06BABCBDA7A}"/>
                </a:ext>
              </a:extLst>
            </p:cNvPr>
            <p:cNvSpPr txBox="1"/>
            <p:nvPr/>
          </p:nvSpPr>
          <p:spPr>
            <a:xfrm rot="17830925">
              <a:off x="8324450" y="2564834"/>
              <a:ext cx="654453" cy="330945"/>
            </a:xfrm>
            <a:prstGeom prst="rect">
              <a:avLst/>
            </a:prstGeom>
            <a:noFill/>
          </p:spPr>
          <p:txBody>
            <a:bodyPr wrap="none" rtlCol="0">
              <a:spAutoFit/>
            </a:bodyPr>
            <a:lstStyle/>
            <a:p>
              <a:r>
                <a:rPr lang="en-US" sz="1013" dirty="0"/>
                <a:t>Math</a:t>
              </a:r>
            </a:p>
          </p:txBody>
        </p:sp>
        <p:sp>
          <p:nvSpPr>
            <p:cNvPr id="121" name="TextBox 120">
              <a:extLst>
                <a:ext uri="{FF2B5EF4-FFF2-40B4-BE49-F238E27FC236}">
                  <a16:creationId xmlns:a16="http://schemas.microsoft.com/office/drawing/2014/main" id="{4D19173B-A6E4-A17C-5A73-810794AC9376}"/>
                </a:ext>
              </a:extLst>
            </p:cNvPr>
            <p:cNvSpPr txBox="1"/>
            <p:nvPr/>
          </p:nvSpPr>
          <p:spPr>
            <a:xfrm rot="17830925">
              <a:off x="8139127" y="2627559"/>
              <a:ext cx="551861" cy="330945"/>
            </a:xfrm>
            <a:prstGeom prst="rect">
              <a:avLst/>
            </a:prstGeom>
            <a:noFill/>
          </p:spPr>
          <p:txBody>
            <a:bodyPr wrap="none" rtlCol="0">
              <a:spAutoFit/>
            </a:bodyPr>
            <a:lstStyle/>
            <a:p>
              <a:r>
                <a:rPr lang="en-US" sz="1013" dirty="0"/>
                <a:t>TEC</a:t>
              </a:r>
            </a:p>
          </p:txBody>
        </p:sp>
        <p:sp>
          <p:nvSpPr>
            <p:cNvPr id="122" name="TextBox 121">
              <a:extLst>
                <a:ext uri="{FF2B5EF4-FFF2-40B4-BE49-F238E27FC236}">
                  <a16:creationId xmlns:a16="http://schemas.microsoft.com/office/drawing/2014/main" id="{9AADD17C-216D-8D1C-9CE6-ED86762764A9}"/>
                </a:ext>
              </a:extLst>
            </p:cNvPr>
            <p:cNvSpPr txBox="1"/>
            <p:nvPr/>
          </p:nvSpPr>
          <p:spPr>
            <a:xfrm rot="17830925">
              <a:off x="4760430" y="3050897"/>
              <a:ext cx="594608" cy="330945"/>
            </a:xfrm>
            <a:prstGeom prst="rect">
              <a:avLst/>
            </a:prstGeom>
            <a:noFill/>
          </p:spPr>
          <p:txBody>
            <a:bodyPr wrap="none" rtlCol="0">
              <a:spAutoFit/>
            </a:bodyPr>
            <a:lstStyle/>
            <a:p>
              <a:r>
                <a:rPr lang="en-US" sz="1013" dirty="0"/>
                <a:t>MSE</a:t>
              </a:r>
            </a:p>
          </p:txBody>
        </p:sp>
        <p:sp>
          <p:nvSpPr>
            <p:cNvPr id="123" name="TextBox 122">
              <a:extLst>
                <a:ext uri="{FF2B5EF4-FFF2-40B4-BE49-F238E27FC236}">
                  <a16:creationId xmlns:a16="http://schemas.microsoft.com/office/drawing/2014/main" id="{4A95580C-DF3A-84DF-5EA5-55ED3AD1955A}"/>
                </a:ext>
              </a:extLst>
            </p:cNvPr>
            <p:cNvSpPr txBox="1"/>
            <p:nvPr/>
          </p:nvSpPr>
          <p:spPr>
            <a:xfrm rot="17830925">
              <a:off x="6154377" y="3037332"/>
              <a:ext cx="556136" cy="330945"/>
            </a:xfrm>
            <a:prstGeom prst="rect">
              <a:avLst/>
            </a:prstGeom>
            <a:noFill/>
          </p:spPr>
          <p:txBody>
            <a:bodyPr wrap="none" rtlCol="0">
              <a:spAutoFit/>
            </a:bodyPr>
            <a:lstStyle/>
            <a:p>
              <a:r>
                <a:rPr lang="en-US" sz="1013" dirty="0"/>
                <a:t>ChE</a:t>
              </a:r>
            </a:p>
          </p:txBody>
        </p:sp>
        <p:sp>
          <p:nvSpPr>
            <p:cNvPr id="124" name="TextBox 123">
              <a:extLst>
                <a:ext uri="{FF2B5EF4-FFF2-40B4-BE49-F238E27FC236}">
                  <a16:creationId xmlns:a16="http://schemas.microsoft.com/office/drawing/2014/main" id="{5DEA2217-CE09-DE45-E9CC-29CBBE77D70C}"/>
                </a:ext>
              </a:extLst>
            </p:cNvPr>
            <p:cNvSpPr txBox="1"/>
            <p:nvPr/>
          </p:nvSpPr>
          <p:spPr>
            <a:xfrm rot="17830925">
              <a:off x="7636027" y="3141061"/>
              <a:ext cx="774143" cy="330945"/>
            </a:xfrm>
            <a:prstGeom prst="rect">
              <a:avLst/>
            </a:prstGeom>
            <a:noFill/>
          </p:spPr>
          <p:txBody>
            <a:bodyPr wrap="none" rtlCol="0">
              <a:spAutoFit/>
            </a:bodyPr>
            <a:lstStyle/>
            <a:p>
              <a:r>
                <a:rPr lang="en-US" sz="1013" dirty="0"/>
                <a:t>NERdS</a:t>
              </a:r>
            </a:p>
          </p:txBody>
        </p:sp>
        <p:sp>
          <p:nvSpPr>
            <p:cNvPr id="125" name="TextBox 124">
              <a:extLst>
                <a:ext uri="{FF2B5EF4-FFF2-40B4-BE49-F238E27FC236}">
                  <a16:creationId xmlns:a16="http://schemas.microsoft.com/office/drawing/2014/main" id="{5114ACBA-0DF8-E4EB-ACC6-021DB65484F2}"/>
                </a:ext>
              </a:extLst>
            </p:cNvPr>
            <p:cNvSpPr txBox="1"/>
            <p:nvPr/>
          </p:nvSpPr>
          <p:spPr>
            <a:xfrm>
              <a:off x="9673746" y="2981331"/>
              <a:ext cx="301687" cy="330945"/>
            </a:xfrm>
            <a:prstGeom prst="rect">
              <a:avLst/>
            </a:prstGeom>
            <a:noFill/>
          </p:spPr>
          <p:txBody>
            <a:bodyPr wrap="square" rtlCol="0">
              <a:spAutoFit/>
            </a:bodyPr>
            <a:lstStyle/>
            <a:p>
              <a:r>
                <a:rPr lang="en-US" sz="1013" dirty="0">
                  <a:solidFill>
                    <a:srgbClr val="FF0000"/>
                  </a:solidFill>
                </a:rPr>
                <a:t>7</a:t>
              </a:r>
            </a:p>
          </p:txBody>
        </p:sp>
        <p:sp>
          <p:nvSpPr>
            <p:cNvPr id="126" name="TextBox 125">
              <a:extLst>
                <a:ext uri="{FF2B5EF4-FFF2-40B4-BE49-F238E27FC236}">
                  <a16:creationId xmlns:a16="http://schemas.microsoft.com/office/drawing/2014/main" id="{8E2509BC-2EAF-B34E-73AA-D5E76FED38BE}"/>
                </a:ext>
              </a:extLst>
            </p:cNvPr>
            <p:cNvSpPr txBox="1"/>
            <p:nvPr/>
          </p:nvSpPr>
          <p:spPr>
            <a:xfrm>
              <a:off x="11038195" y="2981331"/>
              <a:ext cx="301687" cy="330945"/>
            </a:xfrm>
            <a:prstGeom prst="rect">
              <a:avLst/>
            </a:prstGeom>
            <a:noFill/>
          </p:spPr>
          <p:txBody>
            <a:bodyPr wrap="square" rtlCol="0">
              <a:spAutoFit/>
            </a:bodyPr>
            <a:lstStyle/>
            <a:p>
              <a:r>
                <a:rPr lang="en-US" sz="1013" dirty="0">
                  <a:solidFill>
                    <a:srgbClr val="FF0000"/>
                  </a:solidFill>
                </a:rPr>
                <a:t>8</a:t>
              </a:r>
            </a:p>
          </p:txBody>
        </p:sp>
      </p:grpSp>
      <p:sp>
        <p:nvSpPr>
          <p:cNvPr id="128" name="Freeform: Shape 127">
            <a:extLst>
              <a:ext uri="{FF2B5EF4-FFF2-40B4-BE49-F238E27FC236}">
                <a16:creationId xmlns:a16="http://schemas.microsoft.com/office/drawing/2014/main" id="{B449A727-1024-D8C1-491C-7CF38E20232A}"/>
              </a:ext>
            </a:extLst>
          </p:cNvPr>
          <p:cNvSpPr/>
          <p:nvPr/>
        </p:nvSpPr>
        <p:spPr>
          <a:xfrm>
            <a:off x="1423358" y="1574321"/>
            <a:ext cx="3994031" cy="3040811"/>
          </a:xfrm>
          <a:custGeom>
            <a:avLst/>
            <a:gdLst>
              <a:gd name="connsiteX0" fmla="*/ 0 w 5325374"/>
              <a:gd name="connsiteY0" fmla="*/ 0 h 4054415"/>
              <a:gd name="connsiteX1" fmla="*/ 1886310 w 5325374"/>
              <a:gd name="connsiteY1" fmla="*/ 1403231 h 4054415"/>
              <a:gd name="connsiteX2" fmla="*/ 5325374 w 5325374"/>
              <a:gd name="connsiteY2" fmla="*/ 4054415 h 4054415"/>
            </a:gdLst>
            <a:ahLst/>
            <a:cxnLst>
              <a:cxn ang="0">
                <a:pos x="connsiteX0" y="connsiteY0"/>
              </a:cxn>
              <a:cxn ang="0">
                <a:pos x="connsiteX1" y="connsiteY1"/>
              </a:cxn>
              <a:cxn ang="0">
                <a:pos x="connsiteX2" y="connsiteY2"/>
              </a:cxn>
            </a:cxnLst>
            <a:rect l="l" t="t" r="r" b="b"/>
            <a:pathLst>
              <a:path w="5325374" h="4054415">
                <a:moveTo>
                  <a:pt x="0" y="0"/>
                </a:moveTo>
                <a:lnTo>
                  <a:pt x="1886310" y="1403231"/>
                </a:lnTo>
                <a:lnTo>
                  <a:pt x="5325374" y="4054415"/>
                </a:lnTo>
              </a:path>
            </a:pathLst>
          </a:cu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9" name="Freeform: Shape 128">
            <a:extLst>
              <a:ext uri="{FF2B5EF4-FFF2-40B4-BE49-F238E27FC236}">
                <a16:creationId xmlns:a16="http://schemas.microsoft.com/office/drawing/2014/main" id="{92D552F1-B5C8-94D7-7AA0-939B676B6FDF}"/>
              </a:ext>
            </a:extLst>
          </p:cNvPr>
          <p:cNvSpPr/>
          <p:nvPr/>
        </p:nvSpPr>
        <p:spPr>
          <a:xfrm>
            <a:off x="6029864" y="1475118"/>
            <a:ext cx="711680" cy="3071003"/>
          </a:xfrm>
          <a:custGeom>
            <a:avLst/>
            <a:gdLst>
              <a:gd name="connsiteX0" fmla="*/ 149524 w 948906"/>
              <a:gd name="connsiteY0" fmla="*/ 0 h 4094671"/>
              <a:gd name="connsiteX1" fmla="*/ 948906 w 948906"/>
              <a:gd name="connsiteY1" fmla="*/ 2076090 h 4094671"/>
              <a:gd name="connsiteX2" fmla="*/ 0 w 948906"/>
              <a:gd name="connsiteY2" fmla="*/ 4094671 h 4094671"/>
            </a:gdLst>
            <a:ahLst/>
            <a:cxnLst>
              <a:cxn ang="0">
                <a:pos x="connsiteX0" y="connsiteY0"/>
              </a:cxn>
              <a:cxn ang="0">
                <a:pos x="connsiteX1" y="connsiteY1"/>
              </a:cxn>
              <a:cxn ang="0">
                <a:pos x="connsiteX2" y="connsiteY2"/>
              </a:cxn>
            </a:cxnLst>
            <a:rect l="l" t="t" r="r" b="b"/>
            <a:pathLst>
              <a:path w="948906" h="4094671">
                <a:moveTo>
                  <a:pt x="149524" y="0"/>
                </a:moveTo>
                <a:lnTo>
                  <a:pt x="948906" y="2076090"/>
                </a:lnTo>
                <a:lnTo>
                  <a:pt x="0" y="4094671"/>
                </a:lnTo>
              </a:path>
            </a:pathLst>
          </a:custGeom>
          <a:noFill/>
          <a:ln w="5715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0" name="Freeform: Shape 129">
            <a:extLst>
              <a:ext uri="{FF2B5EF4-FFF2-40B4-BE49-F238E27FC236}">
                <a16:creationId xmlns:a16="http://schemas.microsoft.com/office/drawing/2014/main" id="{BC4B90E1-3AF4-6160-A854-95404404F6C9}"/>
              </a:ext>
            </a:extLst>
          </p:cNvPr>
          <p:cNvSpPr/>
          <p:nvPr/>
        </p:nvSpPr>
        <p:spPr>
          <a:xfrm>
            <a:off x="3808562" y="1466491"/>
            <a:ext cx="2777706" cy="2747513"/>
          </a:xfrm>
          <a:custGeom>
            <a:avLst/>
            <a:gdLst>
              <a:gd name="connsiteX0" fmla="*/ 0 w 3703608"/>
              <a:gd name="connsiteY0" fmla="*/ 0 h 3663351"/>
              <a:gd name="connsiteX1" fmla="*/ 3703608 w 3703608"/>
              <a:gd name="connsiteY1" fmla="*/ 1587260 h 3663351"/>
              <a:gd name="connsiteX2" fmla="*/ 3513826 w 3703608"/>
              <a:gd name="connsiteY2" fmla="*/ 3663351 h 3663351"/>
            </a:gdLst>
            <a:ahLst/>
            <a:cxnLst>
              <a:cxn ang="0">
                <a:pos x="connsiteX0" y="connsiteY0"/>
              </a:cxn>
              <a:cxn ang="0">
                <a:pos x="connsiteX1" y="connsiteY1"/>
              </a:cxn>
              <a:cxn ang="0">
                <a:pos x="connsiteX2" y="connsiteY2"/>
              </a:cxn>
            </a:cxnLst>
            <a:rect l="l" t="t" r="r" b="b"/>
            <a:pathLst>
              <a:path w="3703608" h="3663351">
                <a:moveTo>
                  <a:pt x="0" y="0"/>
                </a:moveTo>
                <a:lnTo>
                  <a:pt x="3703608" y="1587260"/>
                </a:lnTo>
                <a:lnTo>
                  <a:pt x="3513826" y="3663351"/>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1" name="Freeform: Shape 130">
            <a:extLst>
              <a:ext uri="{FF2B5EF4-FFF2-40B4-BE49-F238E27FC236}">
                <a16:creationId xmlns:a16="http://schemas.microsoft.com/office/drawing/2014/main" id="{B99D2AF5-2BDE-77B4-0352-A314593A9164}"/>
              </a:ext>
            </a:extLst>
          </p:cNvPr>
          <p:cNvSpPr/>
          <p:nvPr/>
        </p:nvSpPr>
        <p:spPr>
          <a:xfrm>
            <a:off x="1475117" y="1789982"/>
            <a:ext cx="3843068" cy="2212675"/>
          </a:xfrm>
          <a:custGeom>
            <a:avLst/>
            <a:gdLst>
              <a:gd name="connsiteX0" fmla="*/ 2892724 w 5124090"/>
              <a:gd name="connsiteY0" fmla="*/ 0 h 2950233"/>
              <a:gd name="connsiteX1" fmla="*/ 5124090 w 5124090"/>
              <a:gd name="connsiteY1" fmla="*/ 1938067 h 2950233"/>
              <a:gd name="connsiteX2" fmla="*/ 0 w 5124090"/>
              <a:gd name="connsiteY2" fmla="*/ 2950233 h 2950233"/>
            </a:gdLst>
            <a:ahLst/>
            <a:cxnLst>
              <a:cxn ang="0">
                <a:pos x="connsiteX0" y="connsiteY0"/>
              </a:cxn>
              <a:cxn ang="0">
                <a:pos x="connsiteX1" y="connsiteY1"/>
              </a:cxn>
              <a:cxn ang="0">
                <a:pos x="connsiteX2" y="connsiteY2"/>
              </a:cxn>
            </a:cxnLst>
            <a:rect l="l" t="t" r="r" b="b"/>
            <a:pathLst>
              <a:path w="5124090" h="2950233">
                <a:moveTo>
                  <a:pt x="2892724" y="0"/>
                </a:moveTo>
                <a:lnTo>
                  <a:pt x="5124090" y="1938067"/>
                </a:lnTo>
                <a:lnTo>
                  <a:pt x="0" y="2950233"/>
                </a:lnTo>
              </a:path>
            </a:pathLst>
          </a:custGeom>
          <a:no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A1F5C4FD-D82A-9F7B-683D-07780B76CF7D}"/>
              </a:ext>
            </a:extLst>
          </p:cNvPr>
          <p:cNvSpPr txBox="1"/>
          <p:nvPr/>
        </p:nvSpPr>
        <p:spPr>
          <a:xfrm>
            <a:off x="2492644" y="313958"/>
            <a:ext cx="1624934" cy="646331"/>
          </a:xfrm>
          <a:prstGeom prst="rect">
            <a:avLst/>
          </a:prstGeom>
          <a:noFill/>
        </p:spPr>
        <p:txBody>
          <a:bodyPr wrap="square" rtlCol="0">
            <a:spAutoFit/>
          </a:bodyPr>
          <a:lstStyle/>
          <a:p>
            <a:r>
              <a:rPr lang="en-US" sz="3600" dirty="0"/>
              <a:t>Nope</a:t>
            </a:r>
          </a:p>
        </p:txBody>
      </p:sp>
    </p:spTree>
    <p:extLst>
      <p:ext uri="{BB962C8B-B14F-4D97-AF65-F5344CB8AC3E}">
        <p14:creationId xmlns:p14="http://schemas.microsoft.com/office/powerpoint/2010/main" val="284608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III. President’s Report</a:t>
            </a:r>
          </a:p>
          <a:p>
            <a:pPr marL="468630" lvl="3" indent="0">
              <a:buClr>
                <a:schemeClr val="bg1"/>
              </a:buClr>
              <a:buNone/>
            </a:pPr>
            <a:r>
              <a:rPr lang="en-US" sz="3600" dirty="0"/>
              <a:t>	 K. Dolan</a:t>
            </a:r>
          </a:p>
        </p:txBody>
      </p:sp>
    </p:spTree>
    <p:extLst>
      <p:ext uri="{BB962C8B-B14F-4D97-AF65-F5344CB8AC3E}">
        <p14:creationId xmlns:p14="http://schemas.microsoft.com/office/powerpoint/2010/main" val="201361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11F9-BE97-4B68-B138-42C49BA8193B}"/>
              </a:ext>
            </a:extLst>
          </p:cNvPr>
          <p:cNvSpPr>
            <a:spLocks noGrp="1"/>
          </p:cNvSpPr>
          <p:nvPr>
            <p:ph type="title"/>
          </p:nvPr>
        </p:nvSpPr>
        <p:spPr>
          <a:xfrm>
            <a:off x="512445" y="260009"/>
            <a:ext cx="8119110" cy="718048"/>
          </a:xfrm>
        </p:spPr>
        <p:txBody>
          <a:bodyPr>
            <a:normAutofit fontScale="90000"/>
          </a:bodyPr>
          <a:lstStyle/>
          <a:p>
            <a:pPr algn="ctr"/>
            <a:r>
              <a:rPr lang="en-US" dirty="0">
                <a:latin typeface="+mj-lt"/>
              </a:rPr>
              <a:t>AY 23-24 Sum of Salaries Change %</a:t>
            </a:r>
          </a:p>
        </p:txBody>
      </p:sp>
      <p:sp>
        <p:nvSpPr>
          <p:cNvPr id="3" name="Content Placeholder 2">
            <a:extLst>
              <a:ext uri="{FF2B5EF4-FFF2-40B4-BE49-F238E27FC236}">
                <a16:creationId xmlns:a16="http://schemas.microsoft.com/office/drawing/2014/main" id="{06782454-C626-4185-8A1F-1469AA38B5AF}"/>
              </a:ext>
            </a:extLst>
          </p:cNvPr>
          <p:cNvSpPr>
            <a:spLocks noGrp="1"/>
          </p:cNvSpPr>
          <p:nvPr>
            <p:ph idx="1"/>
          </p:nvPr>
        </p:nvSpPr>
        <p:spPr>
          <a:xfrm>
            <a:off x="628650" y="1369219"/>
            <a:ext cx="7886700" cy="3266054"/>
          </a:xfrm>
        </p:spPr>
        <p:txBody>
          <a:bodyPr>
            <a:normAutofit/>
          </a:bodyPr>
          <a:lstStyle/>
          <a:p>
            <a:pPr>
              <a:buNone/>
            </a:pPr>
            <a:r>
              <a:rPr lang="en-US" sz="1500" dirty="0">
                <a:latin typeface="Orgon Slab" panose="02000503000000020004" pitchFamily="50" charset="0"/>
              </a:rPr>
              <a:t>Department</a:t>
            </a:r>
          </a:p>
          <a:p>
            <a:endParaRPr lang="en-US" sz="1500" dirty="0">
              <a:latin typeface="Orgon Slab" panose="02000503000000020004" pitchFamily="50" charset="0"/>
            </a:endParaRPr>
          </a:p>
        </p:txBody>
      </p:sp>
      <p:sp>
        <p:nvSpPr>
          <p:cNvPr id="4" name="TextBox 3">
            <a:extLst>
              <a:ext uri="{FF2B5EF4-FFF2-40B4-BE49-F238E27FC236}">
                <a16:creationId xmlns:a16="http://schemas.microsoft.com/office/drawing/2014/main" id="{6FA87B80-30F2-4790-9804-0882ABD5E681}"/>
              </a:ext>
            </a:extLst>
          </p:cNvPr>
          <p:cNvSpPr txBox="1"/>
          <p:nvPr/>
        </p:nvSpPr>
        <p:spPr>
          <a:xfrm>
            <a:off x="790968" y="903120"/>
            <a:ext cx="7562070" cy="307777"/>
          </a:xfrm>
          <a:prstGeom prst="rect">
            <a:avLst/>
          </a:prstGeom>
          <a:noFill/>
        </p:spPr>
        <p:txBody>
          <a:bodyPr wrap="none" rtlCol="0">
            <a:spAutoFit/>
          </a:bodyPr>
          <a:lstStyle/>
          <a:p>
            <a:pPr algn="ctr"/>
            <a:r>
              <a:rPr lang="en-US" sz="1400" dirty="0">
                <a:latin typeface="+mj-lt"/>
              </a:rPr>
              <a:t>*Did not include Lecturers, Research NTT, Chancellor’s profs, or most administrators in numbers</a:t>
            </a:r>
          </a:p>
        </p:txBody>
      </p:sp>
      <p:cxnSp>
        <p:nvCxnSpPr>
          <p:cNvPr id="6" name="Straight Connector 5">
            <a:extLst>
              <a:ext uri="{FF2B5EF4-FFF2-40B4-BE49-F238E27FC236}">
                <a16:creationId xmlns:a16="http://schemas.microsoft.com/office/drawing/2014/main" id="{A6D09CBD-7564-44A5-8AD4-6B9F0B686BE6}"/>
              </a:ext>
            </a:extLst>
          </p:cNvPr>
          <p:cNvCxnSpPr>
            <a:cxnSpLocks/>
            <a:stCxn id="7" idx="0"/>
          </p:cNvCxnSpPr>
          <p:nvPr/>
        </p:nvCxnSpPr>
        <p:spPr>
          <a:xfrm>
            <a:off x="284425" y="2014632"/>
            <a:ext cx="86849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279FF-E7F8-46E6-966E-1E167457A3BB}"/>
              </a:ext>
            </a:extLst>
          </p:cNvPr>
          <p:cNvSpPr txBox="1"/>
          <p:nvPr/>
        </p:nvSpPr>
        <p:spPr>
          <a:xfrm>
            <a:off x="96713" y="2014632"/>
            <a:ext cx="375424" cy="248209"/>
          </a:xfrm>
          <a:prstGeom prst="rect">
            <a:avLst/>
          </a:prstGeom>
          <a:noFill/>
        </p:spPr>
        <p:txBody>
          <a:bodyPr wrap="none" rtlCol="0">
            <a:spAutoFit/>
          </a:bodyPr>
          <a:lstStyle/>
          <a:p>
            <a:r>
              <a:rPr lang="en-US" sz="1013" dirty="0">
                <a:solidFill>
                  <a:srgbClr val="FF0000"/>
                </a:solidFill>
              </a:rPr>
              <a:t>-20</a:t>
            </a:r>
          </a:p>
        </p:txBody>
      </p:sp>
      <p:sp>
        <p:nvSpPr>
          <p:cNvPr id="8" name="TextBox 7">
            <a:extLst>
              <a:ext uri="{FF2B5EF4-FFF2-40B4-BE49-F238E27FC236}">
                <a16:creationId xmlns:a16="http://schemas.microsoft.com/office/drawing/2014/main" id="{62BBAEC6-4578-4AC4-A4A9-8247AD86DA3B}"/>
              </a:ext>
            </a:extLst>
          </p:cNvPr>
          <p:cNvSpPr txBox="1"/>
          <p:nvPr/>
        </p:nvSpPr>
        <p:spPr>
          <a:xfrm>
            <a:off x="1120049" y="2011851"/>
            <a:ext cx="374297" cy="248209"/>
          </a:xfrm>
          <a:prstGeom prst="rect">
            <a:avLst/>
          </a:prstGeom>
          <a:noFill/>
        </p:spPr>
        <p:txBody>
          <a:bodyPr wrap="square" rtlCol="0">
            <a:spAutoFit/>
          </a:bodyPr>
          <a:lstStyle/>
          <a:p>
            <a:r>
              <a:rPr lang="en-US" sz="1013" dirty="0">
                <a:solidFill>
                  <a:srgbClr val="FF0000"/>
                </a:solidFill>
              </a:rPr>
              <a:t>-15</a:t>
            </a:r>
          </a:p>
        </p:txBody>
      </p:sp>
      <p:sp>
        <p:nvSpPr>
          <p:cNvPr id="10" name="TextBox 9">
            <a:extLst>
              <a:ext uri="{FF2B5EF4-FFF2-40B4-BE49-F238E27FC236}">
                <a16:creationId xmlns:a16="http://schemas.microsoft.com/office/drawing/2014/main" id="{D61D9137-0F9C-4620-BA70-590B4FECFC01}"/>
              </a:ext>
            </a:extLst>
          </p:cNvPr>
          <p:cNvSpPr txBox="1"/>
          <p:nvPr/>
        </p:nvSpPr>
        <p:spPr>
          <a:xfrm>
            <a:off x="2143386" y="2011851"/>
            <a:ext cx="421808" cy="248209"/>
          </a:xfrm>
          <a:prstGeom prst="rect">
            <a:avLst/>
          </a:prstGeom>
          <a:noFill/>
        </p:spPr>
        <p:txBody>
          <a:bodyPr wrap="square" rtlCol="0">
            <a:spAutoFit/>
          </a:bodyPr>
          <a:lstStyle/>
          <a:p>
            <a:r>
              <a:rPr lang="en-US" sz="1013" dirty="0">
                <a:solidFill>
                  <a:srgbClr val="FF0000"/>
                </a:solidFill>
              </a:rPr>
              <a:t>-10</a:t>
            </a:r>
          </a:p>
        </p:txBody>
      </p:sp>
      <p:sp>
        <p:nvSpPr>
          <p:cNvPr id="12" name="TextBox 11">
            <a:extLst>
              <a:ext uri="{FF2B5EF4-FFF2-40B4-BE49-F238E27FC236}">
                <a16:creationId xmlns:a16="http://schemas.microsoft.com/office/drawing/2014/main" id="{66260B3F-5767-4E3F-86D8-260053B8360E}"/>
              </a:ext>
            </a:extLst>
          </p:cNvPr>
          <p:cNvSpPr txBox="1"/>
          <p:nvPr/>
        </p:nvSpPr>
        <p:spPr>
          <a:xfrm>
            <a:off x="3166723" y="2011851"/>
            <a:ext cx="348593" cy="248209"/>
          </a:xfrm>
          <a:prstGeom prst="rect">
            <a:avLst/>
          </a:prstGeom>
          <a:noFill/>
        </p:spPr>
        <p:txBody>
          <a:bodyPr wrap="square" rtlCol="0">
            <a:spAutoFit/>
          </a:bodyPr>
          <a:lstStyle/>
          <a:p>
            <a:r>
              <a:rPr lang="en-US" sz="1013" dirty="0">
                <a:solidFill>
                  <a:srgbClr val="FF0000"/>
                </a:solidFill>
              </a:rPr>
              <a:t>-5</a:t>
            </a:r>
          </a:p>
        </p:txBody>
      </p:sp>
      <p:sp>
        <p:nvSpPr>
          <p:cNvPr id="14" name="TextBox 13">
            <a:extLst>
              <a:ext uri="{FF2B5EF4-FFF2-40B4-BE49-F238E27FC236}">
                <a16:creationId xmlns:a16="http://schemas.microsoft.com/office/drawing/2014/main" id="{3F544143-E525-497F-A5BF-78A5DB91A715}"/>
              </a:ext>
            </a:extLst>
          </p:cNvPr>
          <p:cNvSpPr txBox="1"/>
          <p:nvPr/>
        </p:nvSpPr>
        <p:spPr>
          <a:xfrm>
            <a:off x="4190059" y="2004136"/>
            <a:ext cx="226265" cy="248209"/>
          </a:xfrm>
          <a:prstGeom prst="rect">
            <a:avLst/>
          </a:prstGeom>
          <a:noFill/>
        </p:spPr>
        <p:txBody>
          <a:bodyPr wrap="square" rtlCol="0">
            <a:spAutoFit/>
          </a:bodyPr>
          <a:lstStyle/>
          <a:p>
            <a:r>
              <a:rPr lang="en-US" sz="1013" dirty="0">
                <a:solidFill>
                  <a:srgbClr val="FF0000"/>
                </a:solidFill>
              </a:rPr>
              <a:t>0</a:t>
            </a:r>
          </a:p>
        </p:txBody>
      </p:sp>
      <p:sp>
        <p:nvSpPr>
          <p:cNvPr id="16" name="TextBox 15">
            <a:extLst>
              <a:ext uri="{FF2B5EF4-FFF2-40B4-BE49-F238E27FC236}">
                <a16:creationId xmlns:a16="http://schemas.microsoft.com/office/drawing/2014/main" id="{1686A953-A685-4FD0-81DE-8EC9E2E92548}"/>
              </a:ext>
            </a:extLst>
          </p:cNvPr>
          <p:cNvSpPr txBox="1"/>
          <p:nvPr/>
        </p:nvSpPr>
        <p:spPr>
          <a:xfrm>
            <a:off x="5213396" y="2004136"/>
            <a:ext cx="226265" cy="248209"/>
          </a:xfrm>
          <a:prstGeom prst="rect">
            <a:avLst/>
          </a:prstGeom>
          <a:noFill/>
        </p:spPr>
        <p:txBody>
          <a:bodyPr wrap="square" rtlCol="0">
            <a:spAutoFit/>
          </a:bodyPr>
          <a:lstStyle/>
          <a:p>
            <a:r>
              <a:rPr lang="en-US" sz="1013" dirty="0">
                <a:solidFill>
                  <a:srgbClr val="FF0000"/>
                </a:solidFill>
              </a:rPr>
              <a:t>5</a:t>
            </a:r>
          </a:p>
        </p:txBody>
      </p:sp>
      <p:sp>
        <p:nvSpPr>
          <p:cNvPr id="18" name="TextBox 17">
            <a:extLst>
              <a:ext uri="{FF2B5EF4-FFF2-40B4-BE49-F238E27FC236}">
                <a16:creationId xmlns:a16="http://schemas.microsoft.com/office/drawing/2014/main" id="{EC992A4F-3B04-4A49-84A6-153E8D7929F1}"/>
              </a:ext>
            </a:extLst>
          </p:cNvPr>
          <p:cNvSpPr txBox="1"/>
          <p:nvPr/>
        </p:nvSpPr>
        <p:spPr>
          <a:xfrm>
            <a:off x="6236733" y="2004136"/>
            <a:ext cx="472847" cy="248209"/>
          </a:xfrm>
          <a:prstGeom prst="rect">
            <a:avLst/>
          </a:prstGeom>
          <a:noFill/>
        </p:spPr>
        <p:txBody>
          <a:bodyPr wrap="square" rtlCol="0">
            <a:spAutoFit/>
          </a:bodyPr>
          <a:lstStyle/>
          <a:p>
            <a:r>
              <a:rPr lang="en-US" sz="1013" dirty="0">
                <a:solidFill>
                  <a:srgbClr val="FF0000"/>
                </a:solidFill>
              </a:rPr>
              <a:t>+10</a:t>
            </a:r>
          </a:p>
        </p:txBody>
      </p:sp>
      <p:sp>
        <p:nvSpPr>
          <p:cNvPr id="22" name="TextBox 21">
            <a:extLst>
              <a:ext uri="{FF2B5EF4-FFF2-40B4-BE49-F238E27FC236}">
                <a16:creationId xmlns:a16="http://schemas.microsoft.com/office/drawing/2014/main" id="{E8DC3D0A-CE30-4B67-8172-6A2F82EFCCC7}"/>
              </a:ext>
            </a:extLst>
          </p:cNvPr>
          <p:cNvSpPr txBox="1"/>
          <p:nvPr/>
        </p:nvSpPr>
        <p:spPr>
          <a:xfrm rot="17830925">
            <a:off x="8724952" y="2018861"/>
            <a:ext cx="470000" cy="248209"/>
          </a:xfrm>
          <a:prstGeom prst="rect">
            <a:avLst/>
          </a:prstGeom>
          <a:noFill/>
        </p:spPr>
        <p:txBody>
          <a:bodyPr wrap="none" rtlCol="0">
            <a:spAutoFit/>
          </a:bodyPr>
          <a:lstStyle/>
          <a:p>
            <a:r>
              <a:rPr lang="en-US" sz="1013" dirty="0"/>
              <a:t>Econ</a:t>
            </a:r>
          </a:p>
        </p:txBody>
      </p:sp>
      <p:sp>
        <p:nvSpPr>
          <p:cNvPr id="23" name="TextBox 22">
            <a:extLst>
              <a:ext uri="{FF2B5EF4-FFF2-40B4-BE49-F238E27FC236}">
                <a16:creationId xmlns:a16="http://schemas.microsoft.com/office/drawing/2014/main" id="{F57C526F-33A6-4E70-BC0D-207CE931BF64}"/>
              </a:ext>
            </a:extLst>
          </p:cNvPr>
          <p:cNvSpPr txBox="1"/>
          <p:nvPr/>
        </p:nvSpPr>
        <p:spPr>
          <a:xfrm rot="17830925">
            <a:off x="3684053" y="2211769"/>
            <a:ext cx="736099" cy="248209"/>
          </a:xfrm>
          <a:prstGeom prst="rect">
            <a:avLst/>
          </a:prstGeom>
          <a:noFill/>
        </p:spPr>
        <p:txBody>
          <a:bodyPr wrap="none" rtlCol="0">
            <a:spAutoFit/>
          </a:bodyPr>
          <a:lstStyle/>
          <a:p>
            <a:r>
              <a:rPr lang="en-US" sz="1013" dirty="0" err="1"/>
              <a:t>Engl</a:t>
            </a:r>
            <a:r>
              <a:rPr lang="en-US" sz="1013" dirty="0"/>
              <a:t> &amp;TC</a:t>
            </a:r>
          </a:p>
        </p:txBody>
      </p:sp>
      <p:sp>
        <p:nvSpPr>
          <p:cNvPr id="24" name="TextBox 23">
            <a:extLst>
              <a:ext uri="{FF2B5EF4-FFF2-40B4-BE49-F238E27FC236}">
                <a16:creationId xmlns:a16="http://schemas.microsoft.com/office/drawing/2014/main" id="{641267A8-008C-4FB3-87BE-BFFBD5085FC6}"/>
              </a:ext>
            </a:extLst>
          </p:cNvPr>
          <p:cNvSpPr txBox="1"/>
          <p:nvPr/>
        </p:nvSpPr>
        <p:spPr>
          <a:xfrm rot="17830925">
            <a:off x="1645841" y="1613964"/>
            <a:ext cx="617477" cy="248209"/>
          </a:xfrm>
          <a:prstGeom prst="rect">
            <a:avLst/>
          </a:prstGeom>
          <a:noFill/>
        </p:spPr>
        <p:txBody>
          <a:bodyPr wrap="none" rtlCol="0">
            <a:spAutoFit/>
          </a:bodyPr>
          <a:lstStyle/>
          <a:p>
            <a:r>
              <a:rPr lang="en-US" sz="1013" dirty="0"/>
              <a:t>Physics</a:t>
            </a:r>
          </a:p>
        </p:txBody>
      </p:sp>
      <p:sp>
        <p:nvSpPr>
          <p:cNvPr id="25" name="TextBox 24">
            <a:extLst>
              <a:ext uri="{FF2B5EF4-FFF2-40B4-BE49-F238E27FC236}">
                <a16:creationId xmlns:a16="http://schemas.microsoft.com/office/drawing/2014/main" id="{A4089C0A-C30F-4A7F-9432-01357B56C931}"/>
              </a:ext>
            </a:extLst>
          </p:cNvPr>
          <p:cNvSpPr txBox="1"/>
          <p:nvPr/>
        </p:nvSpPr>
        <p:spPr>
          <a:xfrm rot="17830925">
            <a:off x="4198290" y="1688165"/>
            <a:ext cx="471604" cy="248209"/>
          </a:xfrm>
          <a:prstGeom prst="rect">
            <a:avLst/>
          </a:prstGeom>
          <a:noFill/>
        </p:spPr>
        <p:txBody>
          <a:bodyPr wrap="none" rtlCol="0">
            <a:spAutoFit/>
          </a:bodyPr>
          <a:lstStyle/>
          <a:p>
            <a:r>
              <a:rPr lang="en-US" sz="1013" dirty="0"/>
              <a:t>MAE</a:t>
            </a:r>
          </a:p>
        </p:txBody>
      </p:sp>
      <p:sp>
        <p:nvSpPr>
          <p:cNvPr id="26" name="TextBox 25">
            <a:extLst>
              <a:ext uri="{FF2B5EF4-FFF2-40B4-BE49-F238E27FC236}">
                <a16:creationId xmlns:a16="http://schemas.microsoft.com/office/drawing/2014/main" id="{EA36F2F6-0491-433B-A26E-027DFAB8871C}"/>
              </a:ext>
            </a:extLst>
          </p:cNvPr>
          <p:cNvSpPr txBox="1"/>
          <p:nvPr/>
        </p:nvSpPr>
        <p:spPr>
          <a:xfrm rot="17830925">
            <a:off x="7506066" y="1661172"/>
            <a:ext cx="524503" cy="248209"/>
          </a:xfrm>
          <a:prstGeom prst="rect">
            <a:avLst/>
          </a:prstGeom>
          <a:noFill/>
        </p:spPr>
        <p:txBody>
          <a:bodyPr wrap="none" rtlCol="0">
            <a:spAutoFit/>
          </a:bodyPr>
          <a:lstStyle/>
          <a:p>
            <a:r>
              <a:rPr lang="en-US" sz="1013" dirty="0"/>
              <a:t>Chem</a:t>
            </a:r>
          </a:p>
        </p:txBody>
      </p:sp>
      <p:sp>
        <p:nvSpPr>
          <p:cNvPr id="28" name="TextBox 27">
            <a:extLst>
              <a:ext uri="{FF2B5EF4-FFF2-40B4-BE49-F238E27FC236}">
                <a16:creationId xmlns:a16="http://schemas.microsoft.com/office/drawing/2014/main" id="{EB9AC3D4-7C80-44F0-A988-DD47E5B0821B}"/>
              </a:ext>
            </a:extLst>
          </p:cNvPr>
          <p:cNvSpPr txBox="1"/>
          <p:nvPr/>
        </p:nvSpPr>
        <p:spPr>
          <a:xfrm>
            <a:off x="839154" y="2733367"/>
            <a:ext cx="2960400" cy="2123658"/>
          </a:xfrm>
          <a:prstGeom prst="rect">
            <a:avLst/>
          </a:prstGeom>
          <a:noFill/>
        </p:spPr>
        <p:txBody>
          <a:bodyPr wrap="square">
            <a:spAutoFit/>
          </a:bodyPr>
          <a:lstStyle/>
          <a:p>
            <a:pPr defTabSz="771525"/>
            <a:r>
              <a:rPr lang="en-US" sz="1200" dirty="0"/>
              <a:t>Physics	-12.2 	ALP	4.2</a:t>
            </a:r>
          </a:p>
          <a:p>
            <a:pPr defTabSz="771525"/>
            <a:r>
              <a:rPr lang="en-US" sz="1200" dirty="0"/>
              <a:t>Bio Sci	-7.9 	</a:t>
            </a:r>
            <a:r>
              <a:rPr lang="en-US" sz="1200" dirty="0" err="1"/>
              <a:t>MinE</a:t>
            </a:r>
            <a:r>
              <a:rPr lang="en-US" sz="1200" dirty="0"/>
              <a:t>	4.9</a:t>
            </a:r>
          </a:p>
          <a:p>
            <a:pPr defTabSz="771525"/>
            <a:r>
              <a:rPr lang="en-US" sz="1200" dirty="0" err="1"/>
              <a:t>NERdS</a:t>
            </a:r>
            <a:r>
              <a:rPr lang="en-US" sz="1200" dirty="0"/>
              <a:t>	-7.8 	GGPE	5.1</a:t>
            </a:r>
          </a:p>
          <a:p>
            <a:pPr defTabSz="771525"/>
            <a:r>
              <a:rPr lang="en-US" sz="1200" dirty="0"/>
              <a:t>Psych	-3.7	Math	5.5</a:t>
            </a:r>
          </a:p>
          <a:p>
            <a:pPr defTabSz="771525"/>
            <a:r>
              <a:rPr lang="en-US" sz="1200" dirty="0"/>
              <a:t>Engl &amp; TC	-1.3	TEC	6.9</a:t>
            </a:r>
          </a:p>
          <a:p>
            <a:pPr defTabSz="771525"/>
            <a:r>
              <a:rPr lang="en-US" sz="1200" dirty="0"/>
              <a:t>ChE	-1.3 	Hist &amp; PS	7.0</a:t>
            </a:r>
          </a:p>
          <a:p>
            <a:pPr defTabSz="771525"/>
            <a:r>
              <a:rPr lang="en-US" sz="1200" dirty="0"/>
              <a:t>MAE	+0.2	MSE	7.1</a:t>
            </a:r>
          </a:p>
          <a:p>
            <a:pPr defTabSz="771525"/>
            <a:r>
              <a:rPr lang="en-US" sz="1200" dirty="0"/>
              <a:t>BIT	  1.6 	ECE	7.2</a:t>
            </a:r>
          </a:p>
          <a:p>
            <a:pPr defTabSz="771525"/>
            <a:r>
              <a:rPr lang="en-US" sz="1200" dirty="0"/>
              <a:t>EMSE	  2.3 	Chem	16.7</a:t>
            </a:r>
          </a:p>
          <a:p>
            <a:pPr defTabSz="771525"/>
            <a:r>
              <a:rPr lang="en-US" sz="1200" dirty="0" err="1"/>
              <a:t>CArE</a:t>
            </a:r>
            <a:r>
              <a:rPr lang="en-US" sz="1200" dirty="0"/>
              <a:t>	  3.2 	Econ	24.7		CS	30.0</a:t>
            </a:r>
          </a:p>
        </p:txBody>
      </p:sp>
      <p:sp>
        <p:nvSpPr>
          <p:cNvPr id="29" name="TextBox 28">
            <a:extLst>
              <a:ext uri="{FF2B5EF4-FFF2-40B4-BE49-F238E27FC236}">
                <a16:creationId xmlns:a16="http://schemas.microsoft.com/office/drawing/2014/main" id="{D0715C1F-3EA9-4AAE-B76E-F8B99B19D6B6}"/>
              </a:ext>
            </a:extLst>
          </p:cNvPr>
          <p:cNvSpPr txBox="1"/>
          <p:nvPr/>
        </p:nvSpPr>
        <p:spPr>
          <a:xfrm rot="17830925">
            <a:off x="4635723" y="2082719"/>
            <a:ext cx="486030" cy="248209"/>
          </a:xfrm>
          <a:prstGeom prst="rect">
            <a:avLst/>
          </a:prstGeom>
          <a:noFill/>
        </p:spPr>
        <p:txBody>
          <a:bodyPr wrap="none" rtlCol="0">
            <a:spAutoFit/>
          </a:bodyPr>
          <a:lstStyle/>
          <a:p>
            <a:r>
              <a:rPr lang="en-US" sz="1013" dirty="0" err="1"/>
              <a:t>CArE</a:t>
            </a:r>
            <a:endParaRPr lang="en-US" sz="1013" dirty="0"/>
          </a:p>
        </p:txBody>
      </p:sp>
      <p:sp>
        <p:nvSpPr>
          <p:cNvPr id="30" name="TextBox 29">
            <a:extLst>
              <a:ext uri="{FF2B5EF4-FFF2-40B4-BE49-F238E27FC236}">
                <a16:creationId xmlns:a16="http://schemas.microsoft.com/office/drawing/2014/main" id="{4CC98333-7589-40C1-A8DA-4F0A1B6CB2A3}"/>
              </a:ext>
            </a:extLst>
          </p:cNvPr>
          <p:cNvSpPr txBox="1"/>
          <p:nvPr/>
        </p:nvSpPr>
        <p:spPr>
          <a:xfrm rot="17830925">
            <a:off x="5911371" y="2053362"/>
            <a:ext cx="412292" cy="248209"/>
          </a:xfrm>
          <a:prstGeom prst="rect">
            <a:avLst/>
          </a:prstGeom>
          <a:noFill/>
        </p:spPr>
        <p:txBody>
          <a:bodyPr wrap="none" rtlCol="0">
            <a:spAutoFit/>
          </a:bodyPr>
          <a:lstStyle/>
          <a:p>
            <a:r>
              <a:rPr lang="en-US" sz="1013" dirty="0"/>
              <a:t>ECE</a:t>
            </a:r>
          </a:p>
        </p:txBody>
      </p:sp>
      <p:sp>
        <p:nvSpPr>
          <p:cNvPr id="31" name="TextBox 30">
            <a:extLst>
              <a:ext uri="{FF2B5EF4-FFF2-40B4-BE49-F238E27FC236}">
                <a16:creationId xmlns:a16="http://schemas.microsoft.com/office/drawing/2014/main" id="{22D091AB-380F-4601-9832-810F883244FB}"/>
              </a:ext>
            </a:extLst>
          </p:cNvPr>
          <p:cNvSpPr txBox="1"/>
          <p:nvPr/>
        </p:nvSpPr>
        <p:spPr>
          <a:xfrm rot="17830925">
            <a:off x="3402938" y="2106576"/>
            <a:ext cx="521297" cy="248209"/>
          </a:xfrm>
          <a:prstGeom prst="rect">
            <a:avLst/>
          </a:prstGeom>
          <a:noFill/>
        </p:spPr>
        <p:txBody>
          <a:bodyPr wrap="none" rtlCol="0">
            <a:spAutoFit/>
          </a:bodyPr>
          <a:lstStyle/>
          <a:p>
            <a:r>
              <a:rPr lang="en-US" sz="1013" dirty="0"/>
              <a:t>Psych</a:t>
            </a:r>
          </a:p>
        </p:txBody>
      </p:sp>
      <p:sp>
        <p:nvSpPr>
          <p:cNvPr id="32" name="TextBox 31">
            <a:extLst>
              <a:ext uri="{FF2B5EF4-FFF2-40B4-BE49-F238E27FC236}">
                <a16:creationId xmlns:a16="http://schemas.microsoft.com/office/drawing/2014/main" id="{3E2231EF-ED6B-4CE5-8844-E974EF551566}"/>
              </a:ext>
            </a:extLst>
          </p:cNvPr>
          <p:cNvSpPr txBox="1"/>
          <p:nvPr/>
        </p:nvSpPr>
        <p:spPr>
          <a:xfrm rot="17830925">
            <a:off x="2561720" y="1653256"/>
            <a:ext cx="577402" cy="248209"/>
          </a:xfrm>
          <a:prstGeom prst="rect">
            <a:avLst/>
          </a:prstGeom>
          <a:noFill/>
        </p:spPr>
        <p:txBody>
          <a:bodyPr wrap="none" rtlCol="0">
            <a:spAutoFit/>
          </a:bodyPr>
          <a:lstStyle/>
          <a:p>
            <a:r>
              <a:rPr lang="en-US" sz="1013" dirty="0"/>
              <a:t>Bio Sci</a:t>
            </a:r>
          </a:p>
        </p:txBody>
      </p:sp>
      <p:sp>
        <p:nvSpPr>
          <p:cNvPr id="33" name="TextBox 32">
            <a:extLst>
              <a:ext uri="{FF2B5EF4-FFF2-40B4-BE49-F238E27FC236}">
                <a16:creationId xmlns:a16="http://schemas.microsoft.com/office/drawing/2014/main" id="{70F065D7-3C45-4FC4-9649-7754AEC75170}"/>
              </a:ext>
            </a:extLst>
          </p:cNvPr>
          <p:cNvSpPr txBox="1"/>
          <p:nvPr/>
        </p:nvSpPr>
        <p:spPr>
          <a:xfrm rot="17830925">
            <a:off x="5066373" y="1678458"/>
            <a:ext cx="494046" cy="248209"/>
          </a:xfrm>
          <a:prstGeom prst="rect">
            <a:avLst/>
          </a:prstGeom>
          <a:noFill/>
        </p:spPr>
        <p:txBody>
          <a:bodyPr wrap="none" rtlCol="0">
            <a:spAutoFit/>
          </a:bodyPr>
          <a:lstStyle/>
          <a:p>
            <a:r>
              <a:rPr lang="en-US" sz="1013" dirty="0" err="1"/>
              <a:t>MinE</a:t>
            </a:r>
            <a:endParaRPr lang="en-US" sz="1013" dirty="0"/>
          </a:p>
        </p:txBody>
      </p:sp>
      <p:sp>
        <p:nvSpPr>
          <p:cNvPr id="34" name="TextBox 33">
            <a:extLst>
              <a:ext uri="{FF2B5EF4-FFF2-40B4-BE49-F238E27FC236}">
                <a16:creationId xmlns:a16="http://schemas.microsoft.com/office/drawing/2014/main" id="{B8C4E4D7-50DD-42BF-8155-DCDC04A48A83}"/>
              </a:ext>
            </a:extLst>
          </p:cNvPr>
          <p:cNvSpPr txBox="1"/>
          <p:nvPr/>
        </p:nvSpPr>
        <p:spPr>
          <a:xfrm rot="17830925">
            <a:off x="4955077" y="2026229"/>
            <a:ext cx="426720" cy="248209"/>
          </a:xfrm>
          <a:prstGeom prst="rect">
            <a:avLst/>
          </a:prstGeom>
          <a:noFill/>
        </p:spPr>
        <p:txBody>
          <a:bodyPr wrap="none" rtlCol="0">
            <a:spAutoFit/>
          </a:bodyPr>
          <a:lstStyle/>
          <a:p>
            <a:r>
              <a:rPr lang="en-US" sz="1013" dirty="0"/>
              <a:t>ALP</a:t>
            </a:r>
          </a:p>
        </p:txBody>
      </p:sp>
      <p:sp>
        <p:nvSpPr>
          <p:cNvPr id="35" name="TextBox 34">
            <a:extLst>
              <a:ext uri="{FF2B5EF4-FFF2-40B4-BE49-F238E27FC236}">
                <a16:creationId xmlns:a16="http://schemas.microsoft.com/office/drawing/2014/main" id="{2389E828-05D2-4675-9CA5-F8CEFCBCC3B9}"/>
              </a:ext>
            </a:extLst>
          </p:cNvPr>
          <p:cNvSpPr txBox="1"/>
          <p:nvPr/>
        </p:nvSpPr>
        <p:spPr>
          <a:xfrm rot="17830925">
            <a:off x="8814803" y="1628150"/>
            <a:ext cx="310422" cy="404085"/>
          </a:xfrm>
          <a:prstGeom prst="rect">
            <a:avLst/>
          </a:prstGeom>
          <a:noFill/>
        </p:spPr>
        <p:txBody>
          <a:bodyPr wrap="square" rtlCol="0">
            <a:spAutoFit/>
          </a:bodyPr>
          <a:lstStyle/>
          <a:p>
            <a:r>
              <a:rPr lang="en-US" sz="1013" dirty="0"/>
              <a:t>CS</a:t>
            </a:r>
          </a:p>
        </p:txBody>
      </p:sp>
      <p:sp>
        <p:nvSpPr>
          <p:cNvPr id="36" name="TextBox 35">
            <a:extLst>
              <a:ext uri="{FF2B5EF4-FFF2-40B4-BE49-F238E27FC236}">
                <a16:creationId xmlns:a16="http://schemas.microsoft.com/office/drawing/2014/main" id="{BD50EAC4-6280-43CB-B32D-D86CAD2D6F7A}"/>
              </a:ext>
            </a:extLst>
          </p:cNvPr>
          <p:cNvSpPr txBox="1"/>
          <p:nvPr/>
        </p:nvSpPr>
        <p:spPr>
          <a:xfrm rot="17830925">
            <a:off x="5129546" y="2137511"/>
            <a:ext cx="514885" cy="248209"/>
          </a:xfrm>
          <a:prstGeom prst="rect">
            <a:avLst/>
          </a:prstGeom>
          <a:noFill/>
        </p:spPr>
        <p:txBody>
          <a:bodyPr wrap="none" rtlCol="0">
            <a:spAutoFit/>
          </a:bodyPr>
          <a:lstStyle/>
          <a:p>
            <a:r>
              <a:rPr lang="en-US" sz="1013" dirty="0"/>
              <a:t>GGPE</a:t>
            </a:r>
          </a:p>
        </p:txBody>
      </p:sp>
      <p:sp>
        <p:nvSpPr>
          <p:cNvPr id="37" name="TextBox 36">
            <a:extLst>
              <a:ext uri="{FF2B5EF4-FFF2-40B4-BE49-F238E27FC236}">
                <a16:creationId xmlns:a16="http://schemas.microsoft.com/office/drawing/2014/main" id="{1184C33D-3A16-4906-9BCA-2322097CEE76}"/>
              </a:ext>
            </a:extLst>
          </p:cNvPr>
          <p:cNvSpPr txBox="1"/>
          <p:nvPr/>
        </p:nvSpPr>
        <p:spPr>
          <a:xfrm rot="17830925">
            <a:off x="4502618" y="1659825"/>
            <a:ext cx="519694" cy="248209"/>
          </a:xfrm>
          <a:prstGeom prst="rect">
            <a:avLst/>
          </a:prstGeom>
          <a:noFill/>
        </p:spPr>
        <p:txBody>
          <a:bodyPr wrap="none" rtlCol="0">
            <a:spAutoFit/>
          </a:bodyPr>
          <a:lstStyle/>
          <a:p>
            <a:r>
              <a:rPr lang="en-US" sz="1013" dirty="0"/>
              <a:t>EMSE</a:t>
            </a:r>
          </a:p>
        </p:txBody>
      </p:sp>
      <p:sp>
        <p:nvSpPr>
          <p:cNvPr id="38" name="TextBox 37">
            <a:extLst>
              <a:ext uri="{FF2B5EF4-FFF2-40B4-BE49-F238E27FC236}">
                <a16:creationId xmlns:a16="http://schemas.microsoft.com/office/drawing/2014/main" id="{9937B053-F739-4564-9190-3EA04ECC47D9}"/>
              </a:ext>
            </a:extLst>
          </p:cNvPr>
          <p:cNvSpPr txBox="1"/>
          <p:nvPr/>
        </p:nvSpPr>
        <p:spPr>
          <a:xfrm rot="17830925">
            <a:off x="5473827" y="1582569"/>
            <a:ext cx="731290" cy="248209"/>
          </a:xfrm>
          <a:prstGeom prst="rect">
            <a:avLst/>
          </a:prstGeom>
          <a:noFill/>
        </p:spPr>
        <p:txBody>
          <a:bodyPr wrap="none" rtlCol="0">
            <a:spAutoFit/>
          </a:bodyPr>
          <a:lstStyle/>
          <a:p>
            <a:r>
              <a:rPr lang="en-US" sz="1013" dirty="0"/>
              <a:t>Hist &amp; PS</a:t>
            </a:r>
          </a:p>
        </p:txBody>
      </p:sp>
      <p:sp>
        <p:nvSpPr>
          <p:cNvPr id="39" name="TextBox 38">
            <a:extLst>
              <a:ext uri="{FF2B5EF4-FFF2-40B4-BE49-F238E27FC236}">
                <a16:creationId xmlns:a16="http://schemas.microsoft.com/office/drawing/2014/main" id="{078072FA-4E5E-403F-BC8F-C5F4067DD183}"/>
              </a:ext>
            </a:extLst>
          </p:cNvPr>
          <p:cNvSpPr txBox="1"/>
          <p:nvPr/>
        </p:nvSpPr>
        <p:spPr>
          <a:xfrm rot="17830925">
            <a:off x="4342929" y="2075947"/>
            <a:ext cx="385042" cy="248209"/>
          </a:xfrm>
          <a:prstGeom prst="rect">
            <a:avLst/>
          </a:prstGeom>
          <a:noFill/>
        </p:spPr>
        <p:txBody>
          <a:bodyPr wrap="none" rtlCol="0">
            <a:spAutoFit/>
          </a:bodyPr>
          <a:lstStyle/>
          <a:p>
            <a:r>
              <a:rPr lang="en-US" sz="1013" dirty="0"/>
              <a:t>BIT</a:t>
            </a:r>
          </a:p>
        </p:txBody>
      </p:sp>
      <p:sp>
        <p:nvSpPr>
          <p:cNvPr id="40" name="TextBox 39">
            <a:extLst>
              <a:ext uri="{FF2B5EF4-FFF2-40B4-BE49-F238E27FC236}">
                <a16:creationId xmlns:a16="http://schemas.microsoft.com/office/drawing/2014/main" id="{00C28466-27C9-4B35-8DA0-BC38A7E86960}"/>
              </a:ext>
            </a:extLst>
          </p:cNvPr>
          <p:cNvSpPr txBox="1"/>
          <p:nvPr/>
        </p:nvSpPr>
        <p:spPr>
          <a:xfrm rot="17830925">
            <a:off x="5229340" y="1700125"/>
            <a:ext cx="490840" cy="248209"/>
          </a:xfrm>
          <a:prstGeom prst="rect">
            <a:avLst/>
          </a:prstGeom>
          <a:noFill/>
        </p:spPr>
        <p:txBody>
          <a:bodyPr wrap="none" rtlCol="0">
            <a:spAutoFit/>
          </a:bodyPr>
          <a:lstStyle/>
          <a:p>
            <a:r>
              <a:rPr lang="en-US" sz="1013" dirty="0"/>
              <a:t>Math</a:t>
            </a:r>
          </a:p>
        </p:txBody>
      </p:sp>
      <p:sp>
        <p:nvSpPr>
          <p:cNvPr id="41" name="TextBox 40">
            <a:extLst>
              <a:ext uri="{FF2B5EF4-FFF2-40B4-BE49-F238E27FC236}">
                <a16:creationId xmlns:a16="http://schemas.microsoft.com/office/drawing/2014/main" id="{E22D1DC1-6EF0-4B80-8C0D-C9C7FA17A10C}"/>
              </a:ext>
            </a:extLst>
          </p:cNvPr>
          <p:cNvSpPr txBox="1"/>
          <p:nvPr/>
        </p:nvSpPr>
        <p:spPr>
          <a:xfrm rot="17830925">
            <a:off x="5423928" y="2082718"/>
            <a:ext cx="413896" cy="248209"/>
          </a:xfrm>
          <a:prstGeom prst="rect">
            <a:avLst/>
          </a:prstGeom>
          <a:noFill/>
        </p:spPr>
        <p:txBody>
          <a:bodyPr wrap="none" rtlCol="0">
            <a:spAutoFit/>
          </a:bodyPr>
          <a:lstStyle/>
          <a:p>
            <a:r>
              <a:rPr lang="en-US" sz="1013" dirty="0"/>
              <a:t>TEC</a:t>
            </a:r>
          </a:p>
        </p:txBody>
      </p:sp>
      <p:sp>
        <p:nvSpPr>
          <p:cNvPr id="42" name="TextBox 41">
            <a:extLst>
              <a:ext uri="{FF2B5EF4-FFF2-40B4-BE49-F238E27FC236}">
                <a16:creationId xmlns:a16="http://schemas.microsoft.com/office/drawing/2014/main" id="{C07BE773-FE36-41B8-9367-418E0B89DF1D}"/>
              </a:ext>
            </a:extLst>
          </p:cNvPr>
          <p:cNvSpPr txBox="1"/>
          <p:nvPr/>
        </p:nvSpPr>
        <p:spPr>
          <a:xfrm rot="17830925">
            <a:off x="5652117" y="1845543"/>
            <a:ext cx="445956" cy="248209"/>
          </a:xfrm>
          <a:prstGeom prst="rect">
            <a:avLst/>
          </a:prstGeom>
          <a:noFill/>
        </p:spPr>
        <p:txBody>
          <a:bodyPr wrap="none" rtlCol="0">
            <a:spAutoFit/>
          </a:bodyPr>
          <a:lstStyle/>
          <a:p>
            <a:r>
              <a:rPr lang="en-US" sz="1013" dirty="0"/>
              <a:t>MSE</a:t>
            </a:r>
          </a:p>
        </p:txBody>
      </p:sp>
      <p:sp>
        <p:nvSpPr>
          <p:cNvPr id="43" name="TextBox 42">
            <a:extLst>
              <a:ext uri="{FF2B5EF4-FFF2-40B4-BE49-F238E27FC236}">
                <a16:creationId xmlns:a16="http://schemas.microsoft.com/office/drawing/2014/main" id="{97A32A98-9A46-46F0-9A92-390AD98BC635}"/>
              </a:ext>
            </a:extLst>
          </p:cNvPr>
          <p:cNvSpPr txBox="1"/>
          <p:nvPr/>
        </p:nvSpPr>
        <p:spPr>
          <a:xfrm rot="17830925">
            <a:off x="3901863" y="1728673"/>
            <a:ext cx="417102" cy="248209"/>
          </a:xfrm>
          <a:prstGeom prst="rect">
            <a:avLst/>
          </a:prstGeom>
          <a:noFill/>
        </p:spPr>
        <p:txBody>
          <a:bodyPr wrap="none" rtlCol="0">
            <a:spAutoFit/>
          </a:bodyPr>
          <a:lstStyle/>
          <a:p>
            <a:r>
              <a:rPr lang="en-US" sz="1013" dirty="0"/>
              <a:t>ChE</a:t>
            </a:r>
          </a:p>
        </p:txBody>
      </p:sp>
      <p:sp>
        <p:nvSpPr>
          <p:cNvPr id="44" name="TextBox 43">
            <a:extLst>
              <a:ext uri="{FF2B5EF4-FFF2-40B4-BE49-F238E27FC236}">
                <a16:creationId xmlns:a16="http://schemas.microsoft.com/office/drawing/2014/main" id="{4A06741F-74BA-4B29-B6C4-494F9758A0C1}"/>
              </a:ext>
            </a:extLst>
          </p:cNvPr>
          <p:cNvSpPr txBox="1"/>
          <p:nvPr/>
        </p:nvSpPr>
        <p:spPr>
          <a:xfrm rot="17830925">
            <a:off x="2620277" y="2114461"/>
            <a:ext cx="580608" cy="248209"/>
          </a:xfrm>
          <a:prstGeom prst="rect">
            <a:avLst/>
          </a:prstGeom>
          <a:noFill/>
        </p:spPr>
        <p:txBody>
          <a:bodyPr wrap="none" rtlCol="0">
            <a:spAutoFit/>
          </a:bodyPr>
          <a:lstStyle/>
          <a:p>
            <a:r>
              <a:rPr lang="en-US" sz="1013" dirty="0"/>
              <a:t>NERdS</a:t>
            </a:r>
          </a:p>
        </p:txBody>
      </p:sp>
      <p:sp>
        <p:nvSpPr>
          <p:cNvPr id="9" name="TextBox 8">
            <a:extLst>
              <a:ext uri="{FF2B5EF4-FFF2-40B4-BE49-F238E27FC236}">
                <a16:creationId xmlns:a16="http://schemas.microsoft.com/office/drawing/2014/main" id="{68D9F52C-AEA2-F1B2-A673-AA0F64850158}"/>
              </a:ext>
            </a:extLst>
          </p:cNvPr>
          <p:cNvSpPr txBox="1"/>
          <p:nvPr/>
        </p:nvSpPr>
        <p:spPr>
          <a:xfrm>
            <a:off x="7255309" y="2010582"/>
            <a:ext cx="419006" cy="248209"/>
          </a:xfrm>
          <a:prstGeom prst="rect">
            <a:avLst/>
          </a:prstGeom>
          <a:noFill/>
        </p:spPr>
        <p:txBody>
          <a:bodyPr wrap="square" rtlCol="0">
            <a:spAutoFit/>
          </a:bodyPr>
          <a:lstStyle/>
          <a:p>
            <a:r>
              <a:rPr lang="en-US" sz="1013" dirty="0">
                <a:solidFill>
                  <a:srgbClr val="FF0000"/>
                </a:solidFill>
              </a:rPr>
              <a:t>+15</a:t>
            </a:r>
          </a:p>
        </p:txBody>
      </p:sp>
      <p:sp>
        <p:nvSpPr>
          <p:cNvPr id="11" name="TextBox 10">
            <a:extLst>
              <a:ext uri="{FF2B5EF4-FFF2-40B4-BE49-F238E27FC236}">
                <a16:creationId xmlns:a16="http://schemas.microsoft.com/office/drawing/2014/main" id="{BBAB119F-1C85-C5E4-6D03-3868D55ADA06}"/>
              </a:ext>
            </a:extLst>
          </p:cNvPr>
          <p:cNvSpPr txBox="1"/>
          <p:nvPr/>
        </p:nvSpPr>
        <p:spPr>
          <a:xfrm>
            <a:off x="8278646" y="2010582"/>
            <a:ext cx="442090" cy="248209"/>
          </a:xfrm>
          <a:prstGeom prst="rect">
            <a:avLst/>
          </a:prstGeom>
          <a:noFill/>
        </p:spPr>
        <p:txBody>
          <a:bodyPr wrap="square" rtlCol="0">
            <a:spAutoFit/>
          </a:bodyPr>
          <a:lstStyle/>
          <a:p>
            <a:r>
              <a:rPr lang="en-US" sz="1013" dirty="0">
                <a:solidFill>
                  <a:srgbClr val="FF0000"/>
                </a:solidFill>
              </a:rPr>
              <a:t>+20</a:t>
            </a:r>
          </a:p>
        </p:txBody>
      </p:sp>
      <p:sp>
        <p:nvSpPr>
          <p:cNvPr id="5" name="Arrow: Right 4">
            <a:extLst>
              <a:ext uri="{FF2B5EF4-FFF2-40B4-BE49-F238E27FC236}">
                <a16:creationId xmlns:a16="http://schemas.microsoft.com/office/drawing/2014/main" id="{B0608420-8D45-1F77-9B00-04CD23C33770}"/>
              </a:ext>
            </a:extLst>
          </p:cNvPr>
          <p:cNvSpPr/>
          <p:nvPr/>
        </p:nvSpPr>
        <p:spPr>
          <a:xfrm>
            <a:off x="8805319" y="1465327"/>
            <a:ext cx="243542" cy="2512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Arrow: Right 12">
            <a:extLst>
              <a:ext uri="{FF2B5EF4-FFF2-40B4-BE49-F238E27FC236}">
                <a16:creationId xmlns:a16="http://schemas.microsoft.com/office/drawing/2014/main" id="{5C66D5B9-EA84-2488-3882-319EB3ED9592}"/>
              </a:ext>
            </a:extLst>
          </p:cNvPr>
          <p:cNvSpPr/>
          <p:nvPr/>
        </p:nvSpPr>
        <p:spPr>
          <a:xfrm rot="10800000">
            <a:off x="19687" y="1521429"/>
            <a:ext cx="193387" cy="2512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TextBox 14">
            <a:extLst>
              <a:ext uri="{FF2B5EF4-FFF2-40B4-BE49-F238E27FC236}">
                <a16:creationId xmlns:a16="http://schemas.microsoft.com/office/drawing/2014/main" id="{F9CBFCF4-FC9D-0836-CBD0-2ACADE3C5D7A}"/>
              </a:ext>
            </a:extLst>
          </p:cNvPr>
          <p:cNvSpPr txBox="1"/>
          <p:nvPr/>
        </p:nvSpPr>
        <p:spPr>
          <a:xfrm>
            <a:off x="5501913" y="2529320"/>
            <a:ext cx="2802935" cy="2308324"/>
          </a:xfrm>
          <a:prstGeom prst="rect">
            <a:avLst/>
          </a:prstGeom>
          <a:noFill/>
        </p:spPr>
        <p:txBody>
          <a:bodyPr wrap="square">
            <a:spAutoFit/>
          </a:bodyPr>
          <a:lstStyle/>
          <a:p>
            <a:pPr algn="ctr" defTabSz="814388"/>
            <a:r>
              <a:rPr lang="en-US" sz="1200" u="sng" dirty="0">
                <a:solidFill>
                  <a:srgbClr val="FF0000"/>
                </a:solidFill>
              </a:rPr>
              <a:t>Faculty Count</a:t>
            </a:r>
          </a:p>
          <a:p>
            <a:pPr defTabSz="814388"/>
            <a:r>
              <a:rPr lang="en-US" sz="1200" dirty="0">
                <a:solidFill>
                  <a:srgbClr val="FF0000"/>
                </a:solidFill>
              </a:rPr>
              <a:t>CS	+2	GGPE	0</a:t>
            </a:r>
          </a:p>
          <a:p>
            <a:pPr defTabSz="814388"/>
            <a:r>
              <a:rPr lang="en-US" sz="1200" dirty="0">
                <a:solidFill>
                  <a:srgbClr val="FF0000"/>
                </a:solidFill>
              </a:rPr>
              <a:t>Hist &amp; PS	+1	 Math	0</a:t>
            </a:r>
          </a:p>
          <a:p>
            <a:pPr defTabSz="814388"/>
            <a:r>
              <a:rPr lang="en-US" sz="1200" dirty="0">
                <a:solidFill>
                  <a:srgbClr val="FF0000"/>
                </a:solidFill>
              </a:rPr>
              <a:t>TEC	+1	 </a:t>
            </a:r>
            <a:r>
              <a:rPr lang="en-US" sz="1200" dirty="0" err="1">
                <a:solidFill>
                  <a:srgbClr val="FF0000"/>
                </a:solidFill>
              </a:rPr>
              <a:t>CArE</a:t>
            </a:r>
            <a:r>
              <a:rPr lang="en-US" sz="1200" dirty="0">
                <a:solidFill>
                  <a:srgbClr val="FF0000"/>
                </a:solidFill>
              </a:rPr>
              <a:t>	-1</a:t>
            </a:r>
          </a:p>
          <a:p>
            <a:pPr defTabSz="814388"/>
            <a:r>
              <a:rPr lang="en-US" sz="1200" dirty="0">
                <a:solidFill>
                  <a:srgbClr val="FF0000"/>
                </a:solidFill>
              </a:rPr>
              <a:t>MSE	+1	 Bio Sci	-1</a:t>
            </a:r>
          </a:p>
          <a:p>
            <a:pPr defTabSz="814388"/>
            <a:r>
              <a:rPr lang="en-US" sz="1200" dirty="0">
                <a:solidFill>
                  <a:srgbClr val="FF0000"/>
                </a:solidFill>
              </a:rPr>
              <a:t>Econ	+1	 BIT	-1</a:t>
            </a:r>
          </a:p>
          <a:p>
            <a:pPr defTabSz="814388"/>
            <a:r>
              <a:rPr lang="en-US" sz="1200" dirty="0">
                <a:solidFill>
                  <a:srgbClr val="FF0000"/>
                </a:solidFill>
              </a:rPr>
              <a:t>MAE	+1 	 EMSE	-1</a:t>
            </a:r>
          </a:p>
          <a:p>
            <a:pPr defTabSz="814388"/>
            <a:r>
              <a:rPr lang="en-US" sz="1200" dirty="0">
                <a:solidFill>
                  <a:srgbClr val="FF0000"/>
                </a:solidFill>
              </a:rPr>
              <a:t>Chem	+1 	 Engl &amp; TC	-1</a:t>
            </a:r>
          </a:p>
          <a:p>
            <a:pPr defTabSz="814388"/>
            <a:r>
              <a:rPr lang="en-US" sz="1200" dirty="0">
                <a:solidFill>
                  <a:srgbClr val="FF0000"/>
                </a:solidFill>
              </a:rPr>
              <a:t>ALP	0 	 Psych	-1</a:t>
            </a:r>
          </a:p>
          <a:p>
            <a:pPr defTabSz="814388"/>
            <a:r>
              <a:rPr lang="en-US" sz="1200" dirty="0">
                <a:solidFill>
                  <a:srgbClr val="FF0000"/>
                </a:solidFill>
              </a:rPr>
              <a:t>ChE	0 	 </a:t>
            </a:r>
            <a:r>
              <a:rPr lang="en-US" sz="1200" dirty="0" err="1">
                <a:solidFill>
                  <a:srgbClr val="FF0000"/>
                </a:solidFill>
              </a:rPr>
              <a:t>MinE</a:t>
            </a:r>
            <a:r>
              <a:rPr lang="en-US" sz="1200" dirty="0">
                <a:solidFill>
                  <a:srgbClr val="FF0000"/>
                </a:solidFill>
              </a:rPr>
              <a:t>	-1</a:t>
            </a:r>
          </a:p>
          <a:p>
            <a:pPr defTabSz="814388"/>
            <a:r>
              <a:rPr lang="en-US" sz="1200" dirty="0">
                <a:solidFill>
                  <a:srgbClr val="FF0000"/>
                </a:solidFill>
              </a:rPr>
              <a:t>ECE	0 	 </a:t>
            </a:r>
            <a:r>
              <a:rPr lang="en-US" sz="1200" dirty="0" err="1">
                <a:solidFill>
                  <a:srgbClr val="FF0000"/>
                </a:solidFill>
              </a:rPr>
              <a:t>NERdS</a:t>
            </a:r>
            <a:r>
              <a:rPr lang="en-US" sz="1200" dirty="0">
                <a:solidFill>
                  <a:srgbClr val="FF0000"/>
                </a:solidFill>
              </a:rPr>
              <a:t>	-1</a:t>
            </a:r>
          </a:p>
          <a:p>
            <a:pPr defTabSz="814388"/>
            <a:r>
              <a:rPr lang="en-US" sz="1200" dirty="0">
                <a:solidFill>
                  <a:srgbClr val="FF0000"/>
                </a:solidFill>
              </a:rPr>
              <a:t>		 Physics	-3</a:t>
            </a:r>
          </a:p>
        </p:txBody>
      </p:sp>
    </p:spTree>
    <p:extLst>
      <p:ext uri="{BB962C8B-B14F-4D97-AF65-F5344CB8AC3E}">
        <p14:creationId xmlns:p14="http://schemas.microsoft.com/office/powerpoint/2010/main" val="4127551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72E5-78A9-40F5-9BE3-19A5DEC78013}"/>
              </a:ext>
            </a:extLst>
          </p:cNvPr>
          <p:cNvSpPr>
            <a:spLocks noGrp="1"/>
          </p:cNvSpPr>
          <p:nvPr>
            <p:ph type="title"/>
          </p:nvPr>
        </p:nvSpPr>
        <p:spPr/>
        <p:txBody>
          <a:bodyPr/>
          <a:lstStyle/>
          <a:p>
            <a:pPr algn="ctr"/>
            <a:r>
              <a:rPr lang="en-US" dirty="0">
                <a:latin typeface="Orgon Slab" panose="02000503000000020004" pitchFamily="50" charset="0"/>
              </a:rPr>
              <a:t>317 Faculty*</a:t>
            </a:r>
          </a:p>
        </p:txBody>
      </p:sp>
      <p:graphicFrame>
        <p:nvGraphicFramePr>
          <p:cNvPr id="4" name="Table 4">
            <a:extLst>
              <a:ext uri="{FF2B5EF4-FFF2-40B4-BE49-F238E27FC236}">
                <a16:creationId xmlns:a16="http://schemas.microsoft.com/office/drawing/2014/main" id="{E50A8F03-A82B-4F8A-9EAD-5DA3158A43F6}"/>
              </a:ext>
            </a:extLst>
          </p:cNvPr>
          <p:cNvGraphicFramePr>
            <a:graphicFrameLocks noGrp="1"/>
          </p:cNvGraphicFramePr>
          <p:nvPr>
            <p:ph idx="1"/>
          </p:nvPr>
        </p:nvGraphicFramePr>
        <p:xfrm>
          <a:off x="82551" y="1362221"/>
          <a:ext cx="8921749" cy="2289810"/>
        </p:xfrm>
        <a:graphic>
          <a:graphicData uri="http://schemas.openxmlformats.org/drawingml/2006/table">
            <a:tbl>
              <a:tblPr firstRow="1" bandRow="1">
                <a:tableStyleId>{073A0DAA-6AF3-43AB-8588-CEC1D06C72B9}</a:tableStyleId>
              </a:tblPr>
              <a:tblGrid>
                <a:gridCol w="451886">
                  <a:extLst>
                    <a:ext uri="{9D8B030D-6E8A-4147-A177-3AD203B41FA5}">
                      <a16:colId xmlns:a16="http://schemas.microsoft.com/office/drawing/2014/main" val="522523940"/>
                    </a:ext>
                  </a:extLst>
                </a:gridCol>
                <a:gridCol w="359183">
                  <a:extLst>
                    <a:ext uri="{9D8B030D-6E8A-4147-A177-3AD203B41FA5}">
                      <a16:colId xmlns:a16="http://schemas.microsoft.com/office/drawing/2014/main" val="548409263"/>
                    </a:ext>
                  </a:extLst>
                </a:gridCol>
                <a:gridCol w="405534">
                  <a:extLst>
                    <a:ext uri="{9D8B030D-6E8A-4147-A177-3AD203B41FA5}">
                      <a16:colId xmlns:a16="http://schemas.microsoft.com/office/drawing/2014/main" val="3068122874"/>
                    </a:ext>
                  </a:extLst>
                </a:gridCol>
                <a:gridCol w="405534">
                  <a:extLst>
                    <a:ext uri="{9D8B030D-6E8A-4147-A177-3AD203B41FA5}">
                      <a16:colId xmlns:a16="http://schemas.microsoft.com/office/drawing/2014/main" val="874206575"/>
                    </a:ext>
                  </a:extLst>
                </a:gridCol>
                <a:gridCol w="405534">
                  <a:extLst>
                    <a:ext uri="{9D8B030D-6E8A-4147-A177-3AD203B41FA5}">
                      <a16:colId xmlns:a16="http://schemas.microsoft.com/office/drawing/2014/main" val="4022196305"/>
                    </a:ext>
                  </a:extLst>
                </a:gridCol>
                <a:gridCol w="405534">
                  <a:extLst>
                    <a:ext uri="{9D8B030D-6E8A-4147-A177-3AD203B41FA5}">
                      <a16:colId xmlns:a16="http://schemas.microsoft.com/office/drawing/2014/main" val="2624644251"/>
                    </a:ext>
                  </a:extLst>
                </a:gridCol>
                <a:gridCol w="405534">
                  <a:extLst>
                    <a:ext uri="{9D8B030D-6E8A-4147-A177-3AD203B41FA5}">
                      <a16:colId xmlns:a16="http://schemas.microsoft.com/office/drawing/2014/main" val="2138715601"/>
                    </a:ext>
                  </a:extLst>
                </a:gridCol>
                <a:gridCol w="405534">
                  <a:extLst>
                    <a:ext uri="{9D8B030D-6E8A-4147-A177-3AD203B41FA5}">
                      <a16:colId xmlns:a16="http://schemas.microsoft.com/office/drawing/2014/main" val="1795465864"/>
                    </a:ext>
                  </a:extLst>
                </a:gridCol>
                <a:gridCol w="405534">
                  <a:extLst>
                    <a:ext uri="{9D8B030D-6E8A-4147-A177-3AD203B41FA5}">
                      <a16:colId xmlns:a16="http://schemas.microsoft.com/office/drawing/2014/main" val="1267472214"/>
                    </a:ext>
                  </a:extLst>
                </a:gridCol>
                <a:gridCol w="405534">
                  <a:extLst>
                    <a:ext uri="{9D8B030D-6E8A-4147-A177-3AD203B41FA5}">
                      <a16:colId xmlns:a16="http://schemas.microsoft.com/office/drawing/2014/main" val="1303938635"/>
                    </a:ext>
                  </a:extLst>
                </a:gridCol>
                <a:gridCol w="405534">
                  <a:extLst>
                    <a:ext uri="{9D8B030D-6E8A-4147-A177-3AD203B41FA5}">
                      <a16:colId xmlns:a16="http://schemas.microsoft.com/office/drawing/2014/main" val="4105590531"/>
                    </a:ext>
                  </a:extLst>
                </a:gridCol>
                <a:gridCol w="405534">
                  <a:extLst>
                    <a:ext uri="{9D8B030D-6E8A-4147-A177-3AD203B41FA5}">
                      <a16:colId xmlns:a16="http://schemas.microsoft.com/office/drawing/2014/main" val="2930233029"/>
                    </a:ext>
                  </a:extLst>
                </a:gridCol>
                <a:gridCol w="405534">
                  <a:extLst>
                    <a:ext uri="{9D8B030D-6E8A-4147-A177-3AD203B41FA5}">
                      <a16:colId xmlns:a16="http://schemas.microsoft.com/office/drawing/2014/main" val="556717203"/>
                    </a:ext>
                  </a:extLst>
                </a:gridCol>
                <a:gridCol w="405534">
                  <a:extLst>
                    <a:ext uri="{9D8B030D-6E8A-4147-A177-3AD203B41FA5}">
                      <a16:colId xmlns:a16="http://schemas.microsoft.com/office/drawing/2014/main" val="210363888"/>
                    </a:ext>
                  </a:extLst>
                </a:gridCol>
                <a:gridCol w="405534">
                  <a:extLst>
                    <a:ext uri="{9D8B030D-6E8A-4147-A177-3AD203B41FA5}">
                      <a16:colId xmlns:a16="http://schemas.microsoft.com/office/drawing/2014/main" val="2187036147"/>
                    </a:ext>
                  </a:extLst>
                </a:gridCol>
                <a:gridCol w="405534">
                  <a:extLst>
                    <a:ext uri="{9D8B030D-6E8A-4147-A177-3AD203B41FA5}">
                      <a16:colId xmlns:a16="http://schemas.microsoft.com/office/drawing/2014/main" val="2465503581"/>
                    </a:ext>
                  </a:extLst>
                </a:gridCol>
                <a:gridCol w="405534">
                  <a:extLst>
                    <a:ext uri="{9D8B030D-6E8A-4147-A177-3AD203B41FA5}">
                      <a16:colId xmlns:a16="http://schemas.microsoft.com/office/drawing/2014/main" val="505734802"/>
                    </a:ext>
                  </a:extLst>
                </a:gridCol>
                <a:gridCol w="405534">
                  <a:extLst>
                    <a:ext uri="{9D8B030D-6E8A-4147-A177-3AD203B41FA5}">
                      <a16:colId xmlns:a16="http://schemas.microsoft.com/office/drawing/2014/main" val="997007980"/>
                    </a:ext>
                  </a:extLst>
                </a:gridCol>
                <a:gridCol w="405534">
                  <a:extLst>
                    <a:ext uri="{9D8B030D-6E8A-4147-A177-3AD203B41FA5}">
                      <a16:colId xmlns:a16="http://schemas.microsoft.com/office/drawing/2014/main" val="4126452670"/>
                    </a:ext>
                  </a:extLst>
                </a:gridCol>
                <a:gridCol w="405534">
                  <a:extLst>
                    <a:ext uri="{9D8B030D-6E8A-4147-A177-3AD203B41FA5}">
                      <a16:colId xmlns:a16="http://schemas.microsoft.com/office/drawing/2014/main" val="1556997043"/>
                    </a:ext>
                  </a:extLst>
                </a:gridCol>
                <a:gridCol w="405534">
                  <a:extLst>
                    <a:ext uri="{9D8B030D-6E8A-4147-A177-3AD203B41FA5}">
                      <a16:colId xmlns:a16="http://schemas.microsoft.com/office/drawing/2014/main" val="3532771622"/>
                    </a:ext>
                  </a:extLst>
                </a:gridCol>
                <a:gridCol w="405534">
                  <a:extLst>
                    <a:ext uri="{9D8B030D-6E8A-4147-A177-3AD203B41FA5}">
                      <a16:colId xmlns:a16="http://schemas.microsoft.com/office/drawing/2014/main" val="1399625962"/>
                    </a:ext>
                  </a:extLst>
                </a:gridCol>
              </a:tblGrid>
              <a:tr h="342900">
                <a:tc>
                  <a:txBody>
                    <a:bodyPr/>
                    <a:lstStyle/>
                    <a:p>
                      <a:pPr algn="ctr"/>
                      <a:r>
                        <a:rPr lang="en-US" sz="900" b="0" dirty="0"/>
                        <a:t>Dept</a:t>
                      </a:r>
                    </a:p>
                  </a:txBody>
                  <a:tcPr marL="68580" marR="68580" marT="34290" marB="34290"/>
                </a:tc>
                <a:tc>
                  <a:txBody>
                    <a:bodyPr/>
                    <a:lstStyle/>
                    <a:p>
                      <a:pPr algn="ctr"/>
                      <a:r>
                        <a:rPr lang="en-US" sz="800" b="0" dirty="0"/>
                        <a:t>ALP</a:t>
                      </a:r>
                    </a:p>
                  </a:txBody>
                  <a:tcPr marL="68580" marR="68580" marT="34290" marB="34290"/>
                </a:tc>
                <a:tc>
                  <a:txBody>
                    <a:bodyPr/>
                    <a:lstStyle/>
                    <a:p>
                      <a:pPr algn="ctr"/>
                      <a:r>
                        <a:rPr lang="en-US" sz="800" b="0" dirty="0"/>
                        <a:t>Bio</a:t>
                      </a:r>
                    </a:p>
                  </a:txBody>
                  <a:tcPr marL="68580" marR="68580" marT="34290" marB="34290"/>
                </a:tc>
                <a:tc>
                  <a:txBody>
                    <a:bodyPr/>
                    <a:lstStyle/>
                    <a:p>
                      <a:pPr algn="ctr"/>
                      <a:r>
                        <a:rPr lang="en-US" sz="800" b="0" dirty="0"/>
                        <a:t>BIT</a:t>
                      </a:r>
                    </a:p>
                  </a:txBody>
                  <a:tcPr marL="68580" marR="68580" marT="34290" marB="34290"/>
                </a:tc>
                <a:tc>
                  <a:txBody>
                    <a:bodyPr/>
                    <a:lstStyle/>
                    <a:p>
                      <a:pPr algn="ctr"/>
                      <a:r>
                        <a:rPr lang="en-US" sz="800" b="0" dirty="0"/>
                        <a:t>Chm</a:t>
                      </a:r>
                    </a:p>
                  </a:txBody>
                  <a:tcPr marL="68580" marR="68580" marT="34290" marB="34290"/>
                </a:tc>
                <a:tc>
                  <a:txBody>
                    <a:bodyPr/>
                    <a:lstStyle/>
                    <a:p>
                      <a:pPr algn="ctr"/>
                      <a:r>
                        <a:rPr lang="en-US" sz="800" b="0" dirty="0"/>
                        <a:t>ChE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err="1"/>
                        <a:t>CArE</a:t>
                      </a:r>
                      <a:endParaRPr lang="en-US" sz="800" b="0" dirty="0"/>
                    </a:p>
                  </a:txBody>
                  <a:tcPr marL="68580" marR="68580" marT="34290" marB="34290"/>
                </a:tc>
                <a:tc>
                  <a:txBody>
                    <a:bodyPr/>
                    <a:lstStyle/>
                    <a:p>
                      <a:pPr algn="ctr"/>
                      <a:r>
                        <a:rPr lang="en-US" sz="800" b="0" dirty="0"/>
                        <a:t>CS</a:t>
                      </a:r>
                      <a:endParaRPr lang="en-US" sz="800" b="0" baseline="30000" dirty="0"/>
                    </a:p>
                  </a:txBody>
                  <a:tcPr marL="68580" marR="68580" marT="34290" marB="34290"/>
                </a:tc>
                <a:tc>
                  <a:txBody>
                    <a:bodyPr/>
                    <a:lstStyle/>
                    <a:p>
                      <a:pPr algn="ctr"/>
                      <a:r>
                        <a:rPr lang="en-US" sz="800" b="0" dirty="0"/>
                        <a:t>Econ</a:t>
                      </a:r>
                    </a:p>
                  </a:txBody>
                  <a:tcPr marL="68580" marR="68580" marT="34290" marB="34290"/>
                </a:tc>
                <a:tc>
                  <a:txBody>
                    <a:bodyPr/>
                    <a:lstStyle/>
                    <a:p>
                      <a:pPr algn="ctr"/>
                      <a:r>
                        <a:rPr lang="en-US" sz="800" b="0" dirty="0"/>
                        <a:t>ECE</a:t>
                      </a:r>
                    </a:p>
                  </a:txBody>
                  <a:tcPr marL="68580" marR="68580" marT="34290" marB="34290"/>
                </a:tc>
                <a:tc>
                  <a:txBody>
                    <a:bodyPr/>
                    <a:lstStyle/>
                    <a:p>
                      <a:pPr algn="ctr"/>
                      <a:r>
                        <a:rPr lang="en-US" sz="800" b="0" dirty="0"/>
                        <a:t>EMSE</a:t>
                      </a:r>
                    </a:p>
                  </a:txBody>
                  <a:tcPr marL="68580" marR="68580" marT="34290" marB="34290"/>
                </a:tc>
                <a:tc>
                  <a:txBody>
                    <a:bodyPr/>
                    <a:lstStyle/>
                    <a:p>
                      <a:pPr algn="ctr"/>
                      <a:r>
                        <a:rPr lang="en-US" sz="800" b="0" dirty="0"/>
                        <a:t>Engl &amp; TC</a:t>
                      </a:r>
                    </a:p>
                  </a:txBody>
                  <a:tcPr marL="68580" marR="68580" marT="34290" marB="34290"/>
                </a:tc>
                <a:tc>
                  <a:txBody>
                    <a:bodyPr/>
                    <a:lstStyle/>
                    <a:p>
                      <a:pPr algn="ctr"/>
                      <a:r>
                        <a:rPr lang="en-US" sz="800" b="0" dirty="0"/>
                        <a:t>GGPE</a:t>
                      </a:r>
                    </a:p>
                  </a:txBody>
                  <a:tcPr marL="68580" marR="68580" marT="34290" marB="34290"/>
                </a:tc>
                <a:tc>
                  <a:txBody>
                    <a:bodyPr/>
                    <a:lstStyle/>
                    <a:p>
                      <a:pPr algn="ctr"/>
                      <a:r>
                        <a:rPr lang="en-US" sz="800" b="0" dirty="0"/>
                        <a:t>Hist</a:t>
                      </a:r>
                    </a:p>
                  </a:txBody>
                  <a:tcPr marL="68580" marR="68580" marT="34290" marB="34290"/>
                </a:tc>
                <a:tc>
                  <a:txBody>
                    <a:bodyPr/>
                    <a:lstStyle/>
                    <a:p>
                      <a:pPr algn="ctr"/>
                      <a:r>
                        <a:rPr lang="en-US" sz="800" b="0" dirty="0"/>
                        <a:t>Math</a:t>
                      </a:r>
                    </a:p>
                  </a:txBody>
                  <a:tcPr marL="68580" marR="68580" marT="34290" marB="34290"/>
                </a:tc>
                <a:tc>
                  <a:txBody>
                    <a:bodyPr/>
                    <a:lstStyle/>
                    <a:p>
                      <a:pPr algn="ctr"/>
                      <a:r>
                        <a:rPr lang="en-US" sz="800" b="0" dirty="0"/>
                        <a:t>MSE</a:t>
                      </a:r>
                    </a:p>
                  </a:txBody>
                  <a:tcPr marL="68580" marR="68580" marT="34290" marB="34290"/>
                </a:tc>
                <a:tc>
                  <a:txBody>
                    <a:bodyPr/>
                    <a:lstStyle/>
                    <a:p>
                      <a:pPr algn="ctr"/>
                      <a:r>
                        <a:rPr lang="en-US" sz="800" b="0" dirty="0"/>
                        <a:t>MAE</a:t>
                      </a:r>
                    </a:p>
                  </a:txBody>
                  <a:tcPr marL="68580" marR="68580" marT="34290" marB="34290"/>
                </a:tc>
                <a:tc>
                  <a:txBody>
                    <a:bodyPr/>
                    <a:lstStyle/>
                    <a:p>
                      <a:pPr algn="ctr"/>
                      <a:r>
                        <a:rPr lang="en-US" sz="800" b="0" dirty="0"/>
                        <a:t>MNE</a:t>
                      </a:r>
                    </a:p>
                  </a:txBody>
                  <a:tcPr marL="68580" marR="68580" marT="34290" marB="34290"/>
                </a:tc>
                <a:tc>
                  <a:txBody>
                    <a:bodyPr/>
                    <a:lstStyle/>
                    <a:p>
                      <a:pPr algn="ctr"/>
                      <a:r>
                        <a:rPr lang="en-US" sz="800" b="0" dirty="0"/>
                        <a:t>NE</a:t>
                      </a:r>
                      <a:endParaRPr lang="en-US" sz="800" b="0" baseline="30000" dirty="0"/>
                    </a:p>
                  </a:txBody>
                  <a:tcPr marL="68580" marR="68580" marT="34290" marB="34290"/>
                </a:tc>
                <a:tc>
                  <a:txBody>
                    <a:bodyPr/>
                    <a:lstStyle/>
                    <a:p>
                      <a:pPr algn="ctr"/>
                      <a:r>
                        <a:rPr lang="en-US" sz="800" b="0" dirty="0"/>
                        <a:t>Phys</a:t>
                      </a:r>
                    </a:p>
                  </a:txBody>
                  <a:tcPr marL="68580" marR="68580" marT="34290" marB="34290"/>
                </a:tc>
                <a:tc>
                  <a:txBody>
                    <a:bodyPr/>
                    <a:lstStyle/>
                    <a:p>
                      <a:pPr algn="ctr"/>
                      <a:r>
                        <a:rPr lang="en-US" sz="800" b="0" dirty="0"/>
                        <a:t>Psych</a:t>
                      </a:r>
                    </a:p>
                  </a:txBody>
                  <a:tcPr marL="68580" marR="68580" marT="34290" marB="34290"/>
                </a:tc>
                <a:tc>
                  <a:txBody>
                    <a:bodyPr/>
                    <a:lstStyle/>
                    <a:p>
                      <a:pPr algn="ctr"/>
                      <a:r>
                        <a:rPr lang="en-US" sz="800" b="0" dirty="0"/>
                        <a:t>TEC</a:t>
                      </a:r>
                    </a:p>
                  </a:txBody>
                  <a:tcPr marL="68580" marR="68580" marT="34290" marB="34290"/>
                </a:tc>
                <a:extLst>
                  <a:ext uri="{0D108BD9-81ED-4DB2-BD59-A6C34878D82A}">
                    <a16:rowId xmlns:a16="http://schemas.microsoft.com/office/drawing/2014/main" val="3514478576"/>
                  </a:ext>
                </a:extLst>
              </a:tr>
              <a:tr h="278130">
                <a:tc>
                  <a:txBody>
                    <a:bodyPr/>
                    <a:lstStyle/>
                    <a:p>
                      <a:r>
                        <a:rPr lang="en-US" sz="1000" dirty="0"/>
                        <a:t>Net</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+1</a:t>
                      </a:r>
                    </a:p>
                  </a:txBody>
                  <a:tcPr marL="68580" marR="68580" marT="34290" marB="34290"/>
                </a:tc>
                <a:tc>
                  <a:txBody>
                    <a:bodyPr/>
                    <a:lstStyle/>
                    <a:p>
                      <a:pPr algn="ctr"/>
                      <a:r>
                        <a:rPr lang="en-US" sz="1000" dirty="0"/>
                        <a:t>-4</a:t>
                      </a:r>
                    </a:p>
                  </a:txBody>
                  <a:tcPr marL="68580" marR="68580" marT="34290" marB="34290"/>
                </a:tc>
                <a:tc>
                  <a:txBody>
                    <a:bodyPr/>
                    <a:lstStyle/>
                    <a:p>
                      <a:pPr algn="ctr"/>
                      <a:r>
                        <a:rPr lang="en-US" sz="1000" dirty="0"/>
                        <a:t>-7</a:t>
                      </a:r>
                    </a:p>
                  </a:txBody>
                  <a:tcPr marL="68580" marR="68580" marT="34290" marB="34290"/>
                </a:tc>
                <a:tc>
                  <a:txBody>
                    <a:bodyPr/>
                    <a:lstStyle/>
                    <a:p>
                      <a:pPr algn="ctr"/>
                      <a:r>
                        <a:rPr lang="en-US" sz="1000" dirty="0"/>
                        <a:t>-5</a:t>
                      </a:r>
                    </a:p>
                  </a:txBody>
                  <a:tcPr marL="68580" marR="68580" marT="34290" marB="34290"/>
                </a:tc>
                <a:tc>
                  <a:txBody>
                    <a:bodyPr/>
                    <a:lstStyle/>
                    <a:p>
                      <a:pPr algn="ctr"/>
                      <a:r>
                        <a:rPr lang="en-US" sz="1000" dirty="0"/>
                        <a:t>-3</a:t>
                      </a:r>
                    </a:p>
                  </a:txBody>
                  <a:tcPr marL="68580" marR="68580" marT="34290" marB="34290"/>
                </a:tc>
                <a:tc>
                  <a:txBody>
                    <a:bodyPr/>
                    <a:lstStyle/>
                    <a:p>
                      <a:pPr algn="ctr"/>
                      <a:r>
                        <a:rPr lang="en-US" sz="1000" dirty="0"/>
                        <a:t>-1</a:t>
                      </a:r>
                    </a:p>
                  </a:txBody>
                  <a:tcPr marL="68580" marR="68580" marT="34290" marB="34290"/>
                </a:tc>
                <a:tc>
                  <a:txBody>
                    <a:bodyPr/>
                    <a:lstStyle/>
                    <a:p>
                      <a:pPr algn="ctr"/>
                      <a:r>
                        <a:rPr lang="en-US" sz="1000" dirty="0"/>
                        <a:t>-3</a:t>
                      </a:r>
                    </a:p>
                  </a:txBody>
                  <a:tcPr marL="68580" marR="68580" marT="34290" marB="34290"/>
                </a:tc>
                <a:tc>
                  <a:txBody>
                    <a:bodyPr/>
                    <a:lstStyle/>
                    <a:p>
                      <a:pPr algn="ctr"/>
                      <a:r>
                        <a:rPr lang="en-US" sz="1000" dirty="0"/>
                        <a:t>-5</a:t>
                      </a:r>
                    </a:p>
                  </a:txBody>
                  <a:tcPr marL="68580" marR="68580" marT="34290" marB="34290"/>
                </a:tc>
                <a:tc>
                  <a:txBody>
                    <a:bodyPr/>
                    <a:lstStyle/>
                    <a:p>
                      <a:pPr algn="ctr"/>
                      <a:r>
                        <a:rPr lang="en-US" sz="1000" dirty="0"/>
                        <a:t>-4</a:t>
                      </a:r>
                    </a:p>
                  </a:txBody>
                  <a:tcPr marL="68580" marR="68580" marT="34290" marB="34290"/>
                </a:tc>
                <a:tc>
                  <a:txBody>
                    <a:bodyPr/>
                    <a:lstStyle/>
                    <a:p>
                      <a:pPr algn="ctr"/>
                      <a:r>
                        <a:rPr lang="en-US" sz="1000" dirty="0"/>
                        <a:t>+0</a:t>
                      </a:r>
                    </a:p>
                  </a:txBody>
                  <a:tcPr marL="68580" marR="68580" marT="34290" marB="34290"/>
                </a:tc>
                <a:tc>
                  <a:txBody>
                    <a:bodyPr/>
                    <a:lstStyle/>
                    <a:p>
                      <a:pPr algn="ctr"/>
                      <a:r>
                        <a:rPr lang="en-US" sz="1000" dirty="0"/>
                        <a:t>-5</a:t>
                      </a:r>
                    </a:p>
                  </a:txBody>
                  <a:tcPr marL="68580" marR="68580" marT="34290" marB="34290"/>
                </a:tc>
                <a:tc>
                  <a:txBody>
                    <a:bodyPr/>
                    <a:lstStyle/>
                    <a:p>
                      <a:pPr algn="ctr"/>
                      <a:r>
                        <a:rPr lang="en-US" sz="1000" dirty="0"/>
                        <a:t>-2</a:t>
                      </a:r>
                    </a:p>
                  </a:txBody>
                  <a:tcPr marL="68580" marR="68580" marT="34290" marB="34290"/>
                </a:tc>
                <a:tc>
                  <a:txBody>
                    <a:bodyPr/>
                    <a:lstStyle/>
                    <a:p>
                      <a:pPr algn="ctr"/>
                      <a:r>
                        <a:rPr lang="en-US" sz="1000" dirty="0"/>
                        <a:t>-5</a:t>
                      </a:r>
                    </a:p>
                  </a:txBody>
                  <a:tcPr marL="68580" marR="68580" marT="34290" marB="34290"/>
                </a:tc>
                <a:tc>
                  <a:txBody>
                    <a:bodyPr/>
                    <a:lstStyle/>
                    <a:p>
                      <a:pPr algn="ctr"/>
                      <a:r>
                        <a:rPr lang="en-US" sz="1000" dirty="0"/>
                        <a:t>-1</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-1</a:t>
                      </a:r>
                    </a:p>
                  </a:txBody>
                  <a:tcPr marL="68580" marR="68580" marT="34290" marB="34290"/>
                </a:tc>
                <a:tc>
                  <a:txBody>
                    <a:bodyPr/>
                    <a:lstStyle/>
                    <a:p>
                      <a:pPr algn="ctr"/>
                      <a:r>
                        <a:rPr lang="en-US" sz="1000" dirty="0"/>
                        <a:t>-2</a:t>
                      </a:r>
                    </a:p>
                  </a:txBody>
                  <a:tcPr marL="68580" marR="68580" marT="34290" marB="34290"/>
                </a:tc>
                <a:tc>
                  <a:txBody>
                    <a:bodyPr/>
                    <a:lstStyle/>
                    <a:p>
                      <a:pPr algn="ctr"/>
                      <a:r>
                        <a:rPr lang="en-US" sz="1000" dirty="0"/>
                        <a:t>-7</a:t>
                      </a:r>
                    </a:p>
                  </a:txBody>
                  <a:tcPr marL="68580" marR="68580" marT="34290" marB="34290"/>
                </a:tc>
                <a:tc>
                  <a:txBody>
                    <a:bodyPr/>
                    <a:lstStyle/>
                    <a:p>
                      <a:pPr algn="ctr"/>
                      <a:r>
                        <a:rPr lang="en-US" sz="1000" dirty="0"/>
                        <a:t>-2</a:t>
                      </a:r>
                    </a:p>
                  </a:txBody>
                  <a:tcPr marL="68580" marR="68580" marT="34290" marB="34290"/>
                </a:tc>
                <a:tc>
                  <a:txBody>
                    <a:bodyPr/>
                    <a:lstStyle/>
                    <a:p>
                      <a:pPr algn="ctr"/>
                      <a:r>
                        <a:rPr lang="en-US" sz="1000" dirty="0"/>
                        <a:t>+3</a:t>
                      </a:r>
                    </a:p>
                  </a:txBody>
                  <a:tcPr marL="68580" marR="68580" marT="34290" marB="34290"/>
                </a:tc>
                <a:extLst>
                  <a:ext uri="{0D108BD9-81ED-4DB2-BD59-A6C34878D82A}">
                    <a16:rowId xmlns:a16="http://schemas.microsoft.com/office/drawing/2014/main" val="1399115825"/>
                  </a:ext>
                </a:extLst>
              </a:tr>
              <a:tr h="278130">
                <a:tc>
                  <a:txBody>
                    <a:bodyPr/>
                    <a:lstStyle/>
                    <a:p>
                      <a:r>
                        <a:rPr lang="en-US" sz="1000" dirty="0"/>
                        <a:t>’18</a:t>
                      </a:r>
                    </a:p>
                  </a:txBody>
                  <a:tcPr marL="68580" marR="68580" marT="34290" marB="34290"/>
                </a:tc>
                <a:tc>
                  <a:txBody>
                    <a:bodyPr/>
                    <a:lstStyle/>
                    <a:p>
                      <a:pPr algn="ctr"/>
                      <a:r>
                        <a:rPr lang="en-US" sz="1000" dirty="0"/>
                        <a:t>20</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24</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28</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9</a:t>
                      </a:r>
                    </a:p>
                  </a:txBody>
                  <a:tcPr marL="68580" marR="68580" marT="34290" marB="34290"/>
                </a:tc>
                <a:tc>
                  <a:txBody>
                    <a:bodyPr/>
                    <a:lstStyle/>
                    <a:p>
                      <a:pPr algn="ctr"/>
                      <a:r>
                        <a:rPr lang="en-US" sz="1000" dirty="0"/>
                        <a:t>36</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22</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24</a:t>
                      </a:r>
                    </a:p>
                  </a:txBody>
                  <a:tcPr marL="68580" marR="68580" marT="34290" marB="34290"/>
                </a:tc>
                <a:tc>
                  <a:txBody>
                    <a:bodyPr/>
                    <a:lstStyle/>
                    <a:p>
                      <a:pPr algn="ctr"/>
                      <a:r>
                        <a:rPr lang="en-US" sz="1000" dirty="0"/>
                        <a:t>20</a:t>
                      </a:r>
                    </a:p>
                  </a:txBody>
                  <a:tcPr marL="68580" marR="68580" marT="34290" marB="34290"/>
                </a:tc>
                <a:tc>
                  <a:txBody>
                    <a:bodyPr/>
                    <a:lstStyle/>
                    <a:p>
                      <a:pPr algn="ctr"/>
                      <a:r>
                        <a:rPr lang="en-US" sz="1000" dirty="0"/>
                        <a:t>40</a:t>
                      </a:r>
                    </a:p>
                  </a:txBody>
                  <a:tcPr marL="68580" marR="68580" marT="34290" marB="34290"/>
                </a:tc>
                <a:tc>
                  <a:txBody>
                    <a:bodyPr/>
                    <a:lstStyle/>
                    <a:p>
                      <a:pPr algn="ctr"/>
                      <a:r>
                        <a:rPr lang="en-US" sz="1000" dirty="0"/>
                        <a:t>9</a:t>
                      </a:r>
                    </a:p>
                  </a:txBody>
                  <a:tcPr marL="68580" marR="68580" marT="34290" marB="34290"/>
                </a:tc>
                <a:tc>
                  <a:txBody>
                    <a:bodyPr/>
                    <a:lstStyle/>
                    <a:p>
                      <a:pPr algn="ctr"/>
                      <a:r>
                        <a:rPr lang="en-US" sz="1000" dirty="0"/>
                        <a:t>8</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2</a:t>
                      </a:r>
                    </a:p>
                  </a:txBody>
                  <a:tcPr marL="68580" marR="68580" marT="34290" marB="34290"/>
                </a:tc>
                <a:extLst>
                  <a:ext uri="{0D108BD9-81ED-4DB2-BD59-A6C34878D82A}">
                    <a16:rowId xmlns:a16="http://schemas.microsoft.com/office/drawing/2014/main" val="3626761810"/>
                  </a:ext>
                </a:extLst>
              </a:tr>
              <a:tr h="278130">
                <a:tc>
                  <a:txBody>
                    <a:bodyPr/>
                    <a:lstStyle/>
                    <a:p>
                      <a:r>
                        <a:rPr lang="en-US" sz="1000" dirty="0"/>
                        <a:t>’19</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10</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21</a:t>
                      </a:r>
                    </a:p>
                  </a:txBody>
                  <a:tcPr marL="68580" marR="68580" marT="34290" marB="34290"/>
                </a:tc>
                <a:tc>
                  <a:txBody>
                    <a:bodyPr/>
                    <a:lstStyle/>
                    <a:p>
                      <a:pPr algn="ctr"/>
                      <a:r>
                        <a:rPr lang="en-US" sz="1000" dirty="0"/>
                        <a:t>15</a:t>
                      </a:r>
                    </a:p>
                  </a:txBody>
                  <a:tcPr marL="68580" marR="68580" marT="34290" marB="34290"/>
                </a:tc>
                <a:tc>
                  <a:txBody>
                    <a:bodyPr/>
                    <a:lstStyle/>
                    <a:p>
                      <a:pPr algn="ctr"/>
                      <a:r>
                        <a:rPr lang="en-US" sz="1000" dirty="0"/>
                        <a:t>29</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7</a:t>
                      </a:r>
                    </a:p>
                  </a:txBody>
                  <a:tcPr marL="68580" marR="68580" marT="34290" marB="34290"/>
                </a:tc>
                <a:tc>
                  <a:txBody>
                    <a:bodyPr/>
                    <a:lstStyle/>
                    <a:p>
                      <a:pPr algn="ctr"/>
                      <a:r>
                        <a:rPr lang="en-US" sz="1000" dirty="0"/>
                        <a:t>34</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22</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22</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33</a:t>
                      </a:r>
                    </a:p>
                  </a:txBody>
                  <a:tcPr marL="68580" marR="68580" marT="34290" marB="34290"/>
                </a:tc>
                <a:tc>
                  <a:txBody>
                    <a:bodyPr/>
                    <a:lstStyle/>
                    <a:p>
                      <a:pPr algn="ctr"/>
                      <a:r>
                        <a:rPr lang="en-US" sz="1000" dirty="0"/>
                        <a:t>9</a:t>
                      </a:r>
                    </a:p>
                  </a:txBody>
                  <a:tcPr marL="68580" marR="68580" marT="34290" marB="34290"/>
                </a:tc>
                <a:tc>
                  <a:txBody>
                    <a:bodyPr/>
                    <a:lstStyle/>
                    <a:p>
                      <a:pPr algn="ctr"/>
                      <a:r>
                        <a:rPr lang="en-US" sz="1000" dirty="0"/>
                        <a:t>9</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3</a:t>
                      </a:r>
                    </a:p>
                  </a:txBody>
                  <a:tcPr marL="68580" marR="68580" marT="34290" marB="34290"/>
                </a:tc>
                <a:extLst>
                  <a:ext uri="{0D108BD9-81ED-4DB2-BD59-A6C34878D82A}">
                    <a16:rowId xmlns:a16="http://schemas.microsoft.com/office/drawing/2014/main" val="2770037560"/>
                  </a:ext>
                </a:extLst>
              </a:tr>
              <a:tr h="278130">
                <a:tc>
                  <a:txBody>
                    <a:bodyPr/>
                    <a:lstStyle/>
                    <a:p>
                      <a:r>
                        <a:rPr lang="en-US" sz="1000" dirty="0"/>
                        <a:t>‘20</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15</a:t>
                      </a:r>
                    </a:p>
                  </a:txBody>
                  <a:tcPr marL="68580" marR="68580" marT="34290" marB="34290"/>
                </a:tc>
                <a:tc>
                  <a:txBody>
                    <a:bodyPr/>
                    <a:lstStyle/>
                    <a:p>
                      <a:pPr algn="ctr"/>
                      <a:r>
                        <a:rPr lang="en-US" sz="1000" dirty="0"/>
                        <a:t>29</a:t>
                      </a:r>
                    </a:p>
                  </a:txBody>
                  <a:tcPr marL="68580" marR="68580" marT="34290" marB="34290"/>
                </a:tc>
                <a:tc>
                  <a:txBody>
                    <a:bodyPr/>
                    <a:lstStyle/>
                    <a:p>
                      <a:pPr algn="ctr"/>
                      <a:r>
                        <a:rPr lang="en-US" sz="1000" dirty="0"/>
                        <a:t>20</a:t>
                      </a:r>
                    </a:p>
                  </a:txBody>
                  <a:tcPr marL="68580" marR="68580" marT="34290" marB="34290"/>
                </a:tc>
                <a:tc>
                  <a:txBody>
                    <a:bodyPr/>
                    <a:lstStyle/>
                    <a:p>
                      <a:pPr algn="ctr"/>
                      <a:r>
                        <a:rPr lang="en-US" sz="1000" dirty="0"/>
                        <a:t>7</a:t>
                      </a:r>
                    </a:p>
                  </a:txBody>
                  <a:tcPr marL="68580" marR="68580" marT="34290" marB="34290"/>
                </a:tc>
                <a:tc>
                  <a:txBody>
                    <a:bodyPr/>
                    <a:lstStyle/>
                    <a:p>
                      <a:pPr algn="ctr"/>
                      <a:r>
                        <a:rPr lang="en-US" sz="1000" dirty="0"/>
                        <a:t>32</a:t>
                      </a:r>
                    </a:p>
                  </a:txBody>
                  <a:tcPr marL="68580" marR="68580" marT="34290" marB="34290"/>
                </a:tc>
                <a:tc>
                  <a:txBody>
                    <a:bodyPr/>
                    <a:lstStyle/>
                    <a:p>
                      <a:pPr algn="ctr"/>
                      <a:r>
                        <a:rPr lang="en-US" sz="1000" dirty="0"/>
                        <a:t>15</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20</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21</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34</a:t>
                      </a:r>
                    </a:p>
                  </a:txBody>
                  <a:tcPr marL="68580" marR="68580" marT="34290" marB="34290"/>
                </a:tc>
                <a:tc>
                  <a:txBody>
                    <a:bodyPr/>
                    <a:lstStyle/>
                    <a:p>
                      <a:pPr algn="ctr"/>
                      <a:r>
                        <a:rPr lang="en-US" sz="1000" dirty="0"/>
                        <a:t>8</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4</a:t>
                      </a:r>
                    </a:p>
                  </a:txBody>
                  <a:tcPr marL="68580" marR="68580" marT="34290" marB="34290"/>
                </a:tc>
                <a:extLst>
                  <a:ext uri="{0D108BD9-81ED-4DB2-BD59-A6C34878D82A}">
                    <a16:rowId xmlns:a16="http://schemas.microsoft.com/office/drawing/2014/main" val="2892008230"/>
                  </a:ext>
                </a:extLst>
              </a:tr>
              <a:tr h="278130">
                <a:tc>
                  <a:txBody>
                    <a:bodyPr/>
                    <a:lstStyle/>
                    <a:p>
                      <a:r>
                        <a:rPr lang="en-US" sz="1000" dirty="0"/>
                        <a:t>’21</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26</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31</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20</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33</a:t>
                      </a:r>
                    </a:p>
                  </a:txBody>
                  <a:tcPr marL="68580" marR="68580" marT="34290" marB="34290"/>
                </a:tc>
                <a:tc>
                  <a:txBody>
                    <a:bodyPr/>
                    <a:lstStyle/>
                    <a:p>
                      <a:pPr algn="ctr"/>
                      <a:r>
                        <a:rPr lang="en-US" sz="1000" dirty="0"/>
                        <a:t>8</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4</a:t>
                      </a:r>
                    </a:p>
                  </a:txBody>
                  <a:tcPr marL="68580" marR="68580" marT="34290" marB="34290"/>
                </a:tc>
                <a:extLst>
                  <a:ext uri="{0D108BD9-81ED-4DB2-BD59-A6C34878D82A}">
                    <a16:rowId xmlns:a16="http://schemas.microsoft.com/office/drawing/2014/main" val="2561969685"/>
                  </a:ext>
                </a:extLst>
              </a:tr>
              <a:tr h="278130">
                <a:tc>
                  <a:txBody>
                    <a:bodyPr/>
                    <a:lstStyle/>
                    <a:p>
                      <a:r>
                        <a:rPr lang="en-US" sz="1000" dirty="0"/>
                        <a:t>‘22</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15</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26</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5</a:t>
                      </a:r>
                    </a:p>
                  </a:txBody>
                  <a:tcPr marL="68580" marR="68580" marT="34290" marB="34290"/>
                </a:tc>
                <a:tc>
                  <a:txBody>
                    <a:bodyPr/>
                    <a:lstStyle/>
                    <a:p>
                      <a:pPr algn="ctr"/>
                      <a:r>
                        <a:rPr lang="en-US" sz="1000" dirty="0"/>
                        <a:t>31</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10</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33</a:t>
                      </a:r>
                    </a:p>
                  </a:txBody>
                  <a:tcPr marL="68580" marR="68580" marT="34290" marB="34290"/>
                </a:tc>
                <a:tc>
                  <a:txBody>
                    <a:bodyPr/>
                    <a:lstStyle/>
                    <a:p>
                      <a:pPr algn="ctr"/>
                      <a:r>
                        <a:rPr lang="en-US" sz="1000" dirty="0"/>
                        <a:t>9</a:t>
                      </a:r>
                    </a:p>
                  </a:txBody>
                  <a:tcPr marL="68580" marR="68580" marT="34290" marB="34290"/>
                </a:tc>
                <a:tc>
                  <a:txBody>
                    <a:bodyPr/>
                    <a:lstStyle/>
                    <a:p>
                      <a:pPr algn="ctr"/>
                      <a:r>
                        <a:rPr lang="en-US" sz="1000" dirty="0"/>
                        <a:t>7</a:t>
                      </a:r>
                    </a:p>
                  </a:txBody>
                  <a:tcPr marL="68580" marR="68580" marT="34290" marB="34290"/>
                </a:tc>
                <a:tc>
                  <a:txBody>
                    <a:bodyPr/>
                    <a:lstStyle/>
                    <a:p>
                      <a:pPr algn="ctr"/>
                      <a:r>
                        <a:rPr lang="en-US" sz="1000" dirty="0"/>
                        <a:t>15</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4</a:t>
                      </a:r>
                    </a:p>
                  </a:txBody>
                  <a:tcPr marL="68580" marR="68580" marT="34290" marB="34290"/>
                </a:tc>
                <a:extLst>
                  <a:ext uri="{0D108BD9-81ED-4DB2-BD59-A6C34878D82A}">
                    <a16:rowId xmlns:a16="http://schemas.microsoft.com/office/drawing/2014/main" val="2787873340"/>
                  </a:ext>
                </a:extLst>
              </a:tr>
              <a:tr h="278130">
                <a:tc>
                  <a:txBody>
                    <a:bodyPr/>
                    <a:lstStyle/>
                    <a:p>
                      <a:r>
                        <a:rPr lang="en-US" sz="1000" dirty="0"/>
                        <a:t>‘23</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25</a:t>
                      </a:r>
                    </a:p>
                  </a:txBody>
                  <a:tcPr marL="68580" marR="68580" marT="34290" marB="34290"/>
                </a:tc>
                <a:tc>
                  <a:txBody>
                    <a:bodyPr/>
                    <a:lstStyle/>
                    <a:p>
                      <a:pPr algn="ctr"/>
                      <a:r>
                        <a:rPr lang="en-US" sz="1000" dirty="0"/>
                        <a:t>15</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31</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11</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19</a:t>
                      </a:r>
                    </a:p>
                  </a:txBody>
                  <a:tcPr marL="68580" marR="68580" marT="34290" marB="34290"/>
                </a:tc>
                <a:tc>
                  <a:txBody>
                    <a:bodyPr/>
                    <a:lstStyle/>
                    <a:p>
                      <a:pPr algn="ctr"/>
                      <a:r>
                        <a:rPr lang="en-US" sz="1000" dirty="0"/>
                        <a:t>34</a:t>
                      </a:r>
                    </a:p>
                  </a:txBody>
                  <a:tcPr marL="68580" marR="68580" marT="34290" marB="34290"/>
                </a:tc>
                <a:tc>
                  <a:txBody>
                    <a:bodyPr/>
                    <a:lstStyle/>
                    <a:p>
                      <a:pPr algn="ctr"/>
                      <a:r>
                        <a:rPr lang="en-US" sz="1000" dirty="0"/>
                        <a:t>8</a:t>
                      </a:r>
                    </a:p>
                  </a:txBody>
                  <a:tcPr marL="68580" marR="68580" marT="34290" marB="34290"/>
                </a:tc>
                <a:tc>
                  <a:txBody>
                    <a:bodyPr/>
                    <a:lstStyle/>
                    <a:p>
                      <a:pPr algn="ctr"/>
                      <a:r>
                        <a:rPr lang="en-US" sz="1000" dirty="0"/>
                        <a:t>6</a:t>
                      </a:r>
                    </a:p>
                  </a:txBody>
                  <a:tcPr marL="68580" marR="68580" marT="34290" marB="34290"/>
                </a:tc>
                <a:tc>
                  <a:txBody>
                    <a:bodyPr/>
                    <a:lstStyle/>
                    <a:p>
                      <a:pPr algn="ctr"/>
                      <a:r>
                        <a:rPr lang="en-US" sz="1000" dirty="0"/>
                        <a:t>12</a:t>
                      </a:r>
                    </a:p>
                  </a:txBody>
                  <a:tcPr marL="68580" marR="68580" marT="34290" marB="34290"/>
                </a:tc>
                <a:tc>
                  <a:txBody>
                    <a:bodyPr/>
                    <a:lstStyle/>
                    <a:p>
                      <a:pPr algn="ctr"/>
                      <a:r>
                        <a:rPr lang="en-US" sz="1000" dirty="0"/>
                        <a:t>10</a:t>
                      </a:r>
                    </a:p>
                  </a:txBody>
                  <a:tcPr marL="68580" marR="68580" marT="34290" marB="34290"/>
                </a:tc>
                <a:tc>
                  <a:txBody>
                    <a:bodyPr/>
                    <a:lstStyle/>
                    <a:p>
                      <a:pPr algn="ctr"/>
                      <a:r>
                        <a:rPr lang="en-US" sz="1000" dirty="0"/>
                        <a:t>5</a:t>
                      </a:r>
                    </a:p>
                  </a:txBody>
                  <a:tcPr marL="68580" marR="68580" marT="34290" marB="34290"/>
                </a:tc>
                <a:extLst>
                  <a:ext uri="{0D108BD9-81ED-4DB2-BD59-A6C34878D82A}">
                    <a16:rowId xmlns:a16="http://schemas.microsoft.com/office/drawing/2014/main" val="3834477711"/>
                  </a:ext>
                </a:extLst>
              </a:tr>
            </a:tbl>
          </a:graphicData>
        </a:graphic>
      </p:graphicFrame>
      <p:sp>
        <p:nvSpPr>
          <p:cNvPr id="5" name="TextBox 4">
            <a:extLst>
              <a:ext uri="{FF2B5EF4-FFF2-40B4-BE49-F238E27FC236}">
                <a16:creationId xmlns:a16="http://schemas.microsoft.com/office/drawing/2014/main" id="{05F0D76E-1EED-4326-BE21-127995CB3896}"/>
              </a:ext>
            </a:extLst>
          </p:cNvPr>
          <p:cNvSpPr txBox="1"/>
          <p:nvPr/>
        </p:nvSpPr>
        <p:spPr>
          <a:xfrm>
            <a:off x="1758951" y="3977628"/>
            <a:ext cx="5591467" cy="738664"/>
          </a:xfrm>
          <a:prstGeom prst="rect">
            <a:avLst/>
          </a:prstGeom>
          <a:noFill/>
        </p:spPr>
        <p:txBody>
          <a:bodyPr wrap="none" rtlCol="0">
            <a:spAutoFit/>
          </a:bodyPr>
          <a:lstStyle/>
          <a:p>
            <a:r>
              <a:rPr lang="en-US" sz="2100" dirty="0">
                <a:latin typeface="+mj-lt"/>
              </a:rPr>
              <a:t>2018-19 AY, 381 faculty, 64 fewer now (-17%)</a:t>
            </a:r>
          </a:p>
          <a:p>
            <a:r>
              <a:rPr lang="en-US" sz="2100" dirty="0">
                <a:latin typeface="+mj-lt"/>
              </a:rPr>
              <a:t>2022-23 AY, 320 faculty,    3 fewer now ( -1%)</a:t>
            </a:r>
          </a:p>
        </p:txBody>
      </p:sp>
      <p:sp>
        <p:nvSpPr>
          <p:cNvPr id="8" name="TextBox 7">
            <a:extLst>
              <a:ext uri="{FF2B5EF4-FFF2-40B4-BE49-F238E27FC236}">
                <a16:creationId xmlns:a16="http://schemas.microsoft.com/office/drawing/2014/main" id="{97CF5CB9-A1B6-4514-BC30-51565C227107}"/>
              </a:ext>
            </a:extLst>
          </p:cNvPr>
          <p:cNvSpPr txBox="1"/>
          <p:nvPr/>
        </p:nvSpPr>
        <p:spPr>
          <a:xfrm>
            <a:off x="799978" y="839001"/>
            <a:ext cx="7544053" cy="523220"/>
          </a:xfrm>
          <a:prstGeom prst="rect">
            <a:avLst/>
          </a:prstGeom>
          <a:noFill/>
        </p:spPr>
        <p:txBody>
          <a:bodyPr wrap="none" rtlCol="0">
            <a:spAutoFit/>
          </a:bodyPr>
          <a:lstStyle/>
          <a:p>
            <a:pPr algn="ctr"/>
            <a:r>
              <a:rPr lang="en-US" sz="1400" dirty="0">
                <a:latin typeface="Orgon Slab" panose="02000503000000020004" pitchFamily="50" charset="0"/>
              </a:rPr>
              <a:t>*Did not include Lecturers, Research NTT, Chancellor’s profs, or administrators in numbers</a:t>
            </a:r>
          </a:p>
          <a:p>
            <a:pPr algn="ctr"/>
            <a:r>
              <a:rPr lang="en-US" sz="1400" dirty="0">
                <a:latin typeface="Orgon Slab" panose="02000503000000020004" pitchFamily="50" charset="0"/>
              </a:rPr>
              <a:t>Nor 5 faculty joining later this year</a:t>
            </a:r>
          </a:p>
        </p:txBody>
      </p:sp>
    </p:spTree>
    <p:extLst>
      <p:ext uri="{BB962C8B-B14F-4D97-AF65-F5344CB8AC3E}">
        <p14:creationId xmlns:p14="http://schemas.microsoft.com/office/powerpoint/2010/main" val="1175561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53A95-DE64-F39C-A5E0-D2F5B16A88C1}"/>
              </a:ext>
            </a:extLst>
          </p:cNvPr>
          <p:cNvPicPr>
            <a:picLocks noChangeAspect="1"/>
          </p:cNvPicPr>
          <p:nvPr/>
        </p:nvPicPr>
        <p:blipFill rotWithShape="1">
          <a:blip r:embed="rId2"/>
          <a:srcRect b="2633"/>
          <a:stretch/>
        </p:blipFill>
        <p:spPr>
          <a:xfrm>
            <a:off x="520454" y="242176"/>
            <a:ext cx="8297940" cy="4901324"/>
          </a:xfrm>
          <a:prstGeom prst="rect">
            <a:avLst/>
          </a:prstGeom>
        </p:spPr>
      </p:pic>
      <p:sp>
        <p:nvSpPr>
          <p:cNvPr id="2" name="Title 1">
            <a:extLst>
              <a:ext uri="{FF2B5EF4-FFF2-40B4-BE49-F238E27FC236}">
                <a16:creationId xmlns:a16="http://schemas.microsoft.com/office/drawing/2014/main" id="{940CEB98-6947-4AB1-A560-605F00070BCC}"/>
              </a:ext>
            </a:extLst>
          </p:cNvPr>
          <p:cNvSpPr>
            <a:spLocks noGrp="1"/>
          </p:cNvSpPr>
          <p:nvPr>
            <p:ph type="title"/>
          </p:nvPr>
        </p:nvSpPr>
        <p:spPr>
          <a:xfrm>
            <a:off x="634754" y="0"/>
            <a:ext cx="7886700" cy="688571"/>
          </a:xfrm>
        </p:spPr>
        <p:txBody>
          <a:bodyPr>
            <a:normAutofit fontScale="90000"/>
          </a:bodyPr>
          <a:lstStyle/>
          <a:p>
            <a:pPr algn="ctr"/>
            <a:r>
              <a:rPr lang="en-US" dirty="0">
                <a:latin typeface="+mj-lt"/>
              </a:rPr>
              <a:t>Faculty headcount</a:t>
            </a:r>
          </a:p>
        </p:txBody>
      </p:sp>
      <p:sp>
        <p:nvSpPr>
          <p:cNvPr id="6" name="TextBox 5">
            <a:extLst>
              <a:ext uri="{FF2B5EF4-FFF2-40B4-BE49-F238E27FC236}">
                <a16:creationId xmlns:a16="http://schemas.microsoft.com/office/drawing/2014/main" id="{E7FBBCE9-5D77-4091-973F-C6F571D8022F}"/>
              </a:ext>
            </a:extLst>
          </p:cNvPr>
          <p:cNvSpPr txBox="1"/>
          <p:nvPr/>
        </p:nvSpPr>
        <p:spPr>
          <a:xfrm>
            <a:off x="3500481" y="683950"/>
            <a:ext cx="4559261" cy="248209"/>
          </a:xfrm>
          <a:prstGeom prst="rect">
            <a:avLst/>
          </a:prstGeom>
          <a:noFill/>
        </p:spPr>
        <p:txBody>
          <a:bodyPr wrap="none" rtlCol="0">
            <a:spAutoFit/>
          </a:bodyPr>
          <a:lstStyle/>
          <a:p>
            <a:r>
              <a:rPr lang="en-US" sz="1013" dirty="0">
                <a:solidFill>
                  <a:schemeClr val="bg1">
                    <a:lumMod val="50000"/>
                  </a:schemeClr>
                </a:solidFill>
              </a:rPr>
              <a:t>360	348	337	321   	317   (~3.2% fewer per year)</a:t>
            </a:r>
          </a:p>
        </p:txBody>
      </p:sp>
    </p:spTree>
    <p:extLst>
      <p:ext uri="{BB962C8B-B14F-4D97-AF65-F5344CB8AC3E}">
        <p14:creationId xmlns:p14="http://schemas.microsoft.com/office/powerpoint/2010/main" val="28685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522121" cy="1307592"/>
          </a:xfrm>
        </p:spPr>
        <p:txBody>
          <a:bodyPr/>
          <a:lstStyle/>
          <a:p>
            <a:r>
              <a:rPr lang="en-US" dirty="0"/>
              <a:t>VII. New Business</a:t>
            </a:r>
          </a:p>
        </p:txBody>
      </p:sp>
    </p:spTree>
    <p:extLst>
      <p:ext uri="{BB962C8B-B14F-4D97-AF65-F5344CB8AC3E}">
        <p14:creationId xmlns:p14="http://schemas.microsoft.com/office/powerpoint/2010/main" val="1686290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CF4B-D6FB-EFC8-6FEB-23AD840FA0CD}"/>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Faculty Senate</a:t>
            </a:r>
          </a:p>
        </p:txBody>
      </p:sp>
      <p:sp>
        <p:nvSpPr>
          <p:cNvPr id="6" name="Content Placeholder 5">
            <a:extLst>
              <a:ext uri="{FF2B5EF4-FFF2-40B4-BE49-F238E27FC236}">
                <a16:creationId xmlns:a16="http://schemas.microsoft.com/office/drawing/2014/main" id="{12DE5E49-4643-6A46-C674-32F6EECAF216}"/>
              </a:ext>
            </a:extLst>
          </p:cNvPr>
          <p:cNvSpPr>
            <a:spLocks noGrp="1"/>
          </p:cNvSpPr>
          <p:nvPr>
            <p:ph idx="1"/>
          </p:nvPr>
        </p:nvSpPr>
        <p:spPr/>
        <p:txBody>
          <a:bodyPr/>
          <a:lstStyle/>
          <a:p>
            <a:r>
              <a:rPr lang="en-US" dirty="0"/>
              <a:t>Fall Elections</a:t>
            </a:r>
          </a:p>
        </p:txBody>
      </p:sp>
      <p:sp>
        <p:nvSpPr>
          <p:cNvPr id="3" name="Subtitle 2">
            <a:extLst>
              <a:ext uri="{FF2B5EF4-FFF2-40B4-BE49-F238E27FC236}">
                <a16:creationId xmlns:a16="http://schemas.microsoft.com/office/drawing/2014/main" id="{2B591049-7A04-B09F-99A5-A0E8DC1A351E}"/>
              </a:ext>
            </a:extLst>
          </p:cNvPr>
          <p:cNvSpPr>
            <a:spLocks noGrp="1"/>
          </p:cNvSpPr>
          <p:nvPr>
            <p:ph type="subTitle" idx="13"/>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287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3193-A760-8CC9-80B4-122D2EDEFF6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Faculty Senate Secretary</a:t>
            </a:r>
          </a:p>
        </p:txBody>
      </p:sp>
      <p:sp>
        <p:nvSpPr>
          <p:cNvPr id="3" name="Content Placeholder 2">
            <a:extLst>
              <a:ext uri="{FF2B5EF4-FFF2-40B4-BE49-F238E27FC236}">
                <a16:creationId xmlns:a16="http://schemas.microsoft.com/office/drawing/2014/main" id="{20D0A521-EAB7-BF7A-4DD1-47115CCADAD8}"/>
              </a:ext>
            </a:extLst>
          </p:cNvPr>
          <p:cNvSpPr>
            <a:spLocks noGrp="1"/>
          </p:cNvSpPr>
          <p:nvPr>
            <p:ph idx="1"/>
          </p:nvPr>
        </p:nvSpPr>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The Secretary is responsible for all records, minutes, resolutions, and correspondence of the Faculty Senate. The Secretary supervises the publications of the agenda and the minutes of the meetings. The minutes shall be distributed by the Secretary of the Faculty Senate to all members of the General Faculty within ten (10) school days after the meeting.</a:t>
            </a:r>
          </a:p>
          <a:p>
            <a:r>
              <a:rPr lang="en-US" sz="2400" dirty="0"/>
              <a:t>Will join probable officer rotation to President-Elect, President, Past-President.</a:t>
            </a:r>
          </a:p>
        </p:txBody>
      </p:sp>
      <p:sp>
        <p:nvSpPr>
          <p:cNvPr id="4" name="Subtitle 3">
            <a:extLst>
              <a:ext uri="{FF2B5EF4-FFF2-40B4-BE49-F238E27FC236}">
                <a16:creationId xmlns:a16="http://schemas.microsoft.com/office/drawing/2014/main" id="{4E27221E-021A-1DF3-EBEC-192882205A2D}"/>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044506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94D9-CCE0-3966-892C-B340EE248BAB}"/>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Nominees</a:t>
            </a:r>
          </a:p>
        </p:txBody>
      </p:sp>
      <p:sp>
        <p:nvSpPr>
          <p:cNvPr id="3" name="Content Placeholder 2">
            <a:extLst>
              <a:ext uri="{FF2B5EF4-FFF2-40B4-BE49-F238E27FC236}">
                <a16:creationId xmlns:a16="http://schemas.microsoft.com/office/drawing/2014/main" id="{DC1C97BB-9D02-D73E-ED7E-09347AB9147C}"/>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Paul </a:t>
            </a:r>
            <a:r>
              <a:rPr lang="en-US" sz="2400" dirty="0" err="1"/>
              <a:t>Runnion</a:t>
            </a:r>
            <a:r>
              <a:rPr lang="en-US" sz="2400" dirty="0"/>
              <a:t>, Math</a:t>
            </a:r>
          </a:p>
        </p:txBody>
      </p:sp>
      <p:sp>
        <p:nvSpPr>
          <p:cNvPr id="4" name="Subtitle 3">
            <a:extLst>
              <a:ext uri="{FF2B5EF4-FFF2-40B4-BE49-F238E27FC236}">
                <a16:creationId xmlns:a16="http://schemas.microsoft.com/office/drawing/2014/main" id="{08E319F2-B872-041F-DB1C-8CA98BF5C119}"/>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432321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03B2-6F96-307D-4565-0829D6CA313E}"/>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Budgetary Affairs</a:t>
            </a:r>
          </a:p>
        </p:txBody>
      </p:sp>
      <p:sp>
        <p:nvSpPr>
          <p:cNvPr id="3" name="Content Placeholder 2">
            <a:extLst>
              <a:ext uri="{FF2B5EF4-FFF2-40B4-BE49-F238E27FC236}">
                <a16:creationId xmlns:a16="http://schemas.microsoft.com/office/drawing/2014/main" id="{441C491B-3214-0E55-C624-EDA60B44F511}"/>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Need 1 faculty member to replace Jonathan Kimball, whose term ends 2024.</a:t>
            </a:r>
          </a:p>
          <a:p>
            <a:r>
              <a:rPr lang="en-US" sz="2400" dirty="0"/>
              <a:t>Nominees:</a:t>
            </a:r>
          </a:p>
          <a:p>
            <a:pPr lvl="1"/>
            <a:endParaRPr lang="en-US" dirty="0"/>
          </a:p>
        </p:txBody>
      </p:sp>
      <p:sp>
        <p:nvSpPr>
          <p:cNvPr id="4" name="Subtitle 3">
            <a:extLst>
              <a:ext uri="{FF2B5EF4-FFF2-40B4-BE49-F238E27FC236}">
                <a16:creationId xmlns:a16="http://schemas.microsoft.com/office/drawing/2014/main" id="{E3064F4E-C8AD-F701-DB5F-3F76E2AF779E}"/>
              </a:ext>
            </a:extLst>
          </p:cNvPr>
          <p:cNvSpPr>
            <a:spLocks noGrp="1"/>
          </p:cNvSpPr>
          <p:nvPr>
            <p:ph type="subTitle" idx="13"/>
          </p:nvPr>
        </p:nvSpPr>
        <p:spPr/>
        <p:txBody>
          <a:bodyPr/>
          <a:lstStyle/>
          <a:p>
            <a:r>
              <a:rPr lang="en-US" dirty="0"/>
              <a:t>Standing Committee</a:t>
            </a:r>
          </a:p>
        </p:txBody>
      </p:sp>
    </p:spTree>
    <p:extLst>
      <p:ext uri="{BB962C8B-B14F-4D97-AF65-F5344CB8AC3E}">
        <p14:creationId xmlns:p14="http://schemas.microsoft.com/office/powerpoint/2010/main" val="2792802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C241-9359-A6A3-F2F7-CF9F2E73766F}"/>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Conflict of Interest Committee</a:t>
            </a:r>
          </a:p>
        </p:txBody>
      </p:sp>
      <p:sp>
        <p:nvSpPr>
          <p:cNvPr id="3" name="Content Placeholder 2">
            <a:extLst>
              <a:ext uri="{FF2B5EF4-FFF2-40B4-BE49-F238E27FC236}">
                <a16:creationId xmlns:a16="http://schemas.microsoft.com/office/drawing/2014/main" id="{73F44A6C-2BAE-C616-D19D-D6EDBED1337B}"/>
              </a:ext>
            </a:extLst>
          </p:cNvPr>
          <p:cNvSpPr>
            <a:spLocks noGrp="1"/>
          </p:cNvSpPr>
          <p:nvPr>
            <p:ph idx="1"/>
          </p:nvPr>
        </p:nvSpPr>
        <p:spPr/>
        <p:txBody>
          <a:bodyPr>
            <a:normAutofit fontScale="9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Font typeface="+mj-lt"/>
              <a:buAutoNum type="arabicPeriod"/>
            </a:pPr>
            <a:r>
              <a:rPr lang="en-US" sz="1600" dirty="0"/>
              <a:t>Special Committees addressing issues not presently in the purview of the Faculty Standing Committees or Judicial Committees may be authorized as needed by the Chancellor, the General Faculty, the Faculty Senate, the colleges, or departments. However, when the faculty or the administration establishes any committee having campus-wide responsibilities or authority, they shall file with the Secretary of the Faculty Senate a statement specifying the responsibilities, authority, and composition of the committee, timeline of authority for the committee, together with a list of current members.</a:t>
            </a:r>
          </a:p>
          <a:p>
            <a:pPr>
              <a:buFont typeface="+mj-lt"/>
              <a:buAutoNum type="arabicPeriod"/>
            </a:pPr>
            <a:r>
              <a:rPr lang="en-US" sz="1600" dirty="0"/>
              <a:t>When deemed appropriate by the Chancellor, by the General Faculty, or by the Faculty Senate reports of Special Committees shall be distributed to all members of the General Faculty. Each Special Committee shall prepare an annual report to be made available to all faculty members.</a:t>
            </a:r>
          </a:p>
          <a:p>
            <a:pPr>
              <a:buFont typeface="+mj-lt"/>
              <a:buAutoNum type="arabicPeriod"/>
            </a:pPr>
            <a:r>
              <a:rPr lang="en-US" sz="1600" dirty="0"/>
              <a:t>Whenever possible, Special Committees shall be organized prior to September 1 and be responsible for their duties from August 1 through July 31 of the following year. </a:t>
            </a:r>
          </a:p>
        </p:txBody>
      </p:sp>
      <p:sp>
        <p:nvSpPr>
          <p:cNvPr id="4" name="Subtitle 3">
            <a:extLst>
              <a:ext uri="{FF2B5EF4-FFF2-40B4-BE49-F238E27FC236}">
                <a16:creationId xmlns:a16="http://schemas.microsoft.com/office/drawing/2014/main" id="{55AEB63B-8CFB-8D4E-59AB-C718E1A23D0C}"/>
              </a:ext>
            </a:extLst>
          </p:cNvPr>
          <p:cNvSpPr>
            <a:spLocks noGrp="1"/>
          </p:cNvSpPr>
          <p:nvPr>
            <p:ph type="subTitle" idx="13"/>
          </p:nvPr>
        </p:nvSpPr>
        <p:spPr/>
        <p:txBody>
          <a:bodyPr/>
          <a:lstStyle/>
          <a:p>
            <a:r>
              <a:rPr lang="en-US" dirty="0"/>
              <a:t>Special Committee</a:t>
            </a:r>
          </a:p>
        </p:txBody>
      </p:sp>
    </p:spTree>
    <p:extLst>
      <p:ext uri="{BB962C8B-B14F-4D97-AF65-F5344CB8AC3E}">
        <p14:creationId xmlns:p14="http://schemas.microsoft.com/office/powerpoint/2010/main" val="3821071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086A-2193-8439-EFDD-CF665A47F882}"/>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latin typeface="+mj-lt"/>
              </a:rPr>
              <a:t>Conflict of Interest Committee</a:t>
            </a:r>
          </a:p>
        </p:txBody>
      </p:sp>
      <p:sp>
        <p:nvSpPr>
          <p:cNvPr id="3" name="Content Placeholder 2">
            <a:extLst>
              <a:ext uri="{FF2B5EF4-FFF2-40B4-BE49-F238E27FC236}">
                <a16:creationId xmlns:a16="http://schemas.microsoft.com/office/drawing/2014/main" id="{D94BFC06-F6AE-1E0F-C9DD-C6F4802448B9}"/>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rgbClr val="000000"/>
                </a:solidFill>
                <a:effectLst/>
              </a:rPr>
              <a:t>3 tenured faculty members will be chosen, 2 to serve 2-year terms and 1 to serve a 1-year term</a:t>
            </a:r>
          </a:p>
          <a:p>
            <a:r>
              <a:rPr lang="en-US" sz="1800" dirty="0">
                <a:solidFill>
                  <a:srgbClr val="000000"/>
                </a:solidFill>
              </a:rPr>
              <a:t>Nominees:</a:t>
            </a:r>
          </a:p>
          <a:p>
            <a:pPr lvl="1"/>
            <a:r>
              <a:rPr lang="en-US" sz="1800" dirty="0" err="1">
                <a:solidFill>
                  <a:srgbClr val="000000"/>
                </a:solidFill>
              </a:rPr>
              <a:t>Haiming</a:t>
            </a:r>
            <a:r>
              <a:rPr lang="en-US" sz="1800" dirty="0">
                <a:solidFill>
                  <a:srgbClr val="000000"/>
                </a:solidFill>
              </a:rPr>
              <a:t> Wen, MSE</a:t>
            </a:r>
          </a:p>
          <a:p>
            <a:pPr lvl="1"/>
            <a:r>
              <a:rPr lang="en-US" sz="1800" dirty="0" err="1">
                <a:solidFill>
                  <a:srgbClr val="000000"/>
                </a:solidFill>
              </a:rPr>
              <a:t>Amitava</a:t>
            </a:r>
            <a:r>
              <a:rPr lang="en-US" sz="1800" dirty="0">
                <a:solidFill>
                  <a:srgbClr val="000000"/>
                </a:solidFill>
              </a:rPr>
              <a:t> Choudhury, Chem</a:t>
            </a:r>
          </a:p>
          <a:p>
            <a:pPr lvl="1"/>
            <a:r>
              <a:rPr lang="en-US" sz="1800" dirty="0">
                <a:solidFill>
                  <a:srgbClr val="000000"/>
                </a:solidFill>
              </a:rPr>
              <a:t>Levant </a:t>
            </a:r>
            <a:r>
              <a:rPr lang="en-US" sz="1800" dirty="0" err="1">
                <a:solidFill>
                  <a:srgbClr val="000000"/>
                </a:solidFill>
              </a:rPr>
              <a:t>Acar</a:t>
            </a:r>
            <a:r>
              <a:rPr lang="en-US" sz="1800" dirty="0">
                <a:solidFill>
                  <a:srgbClr val="000000"/>
                </a:solidFill>
              </a:rPr>
              <a:t>, ECE</a:t>
            </a:r>
          </a:p>
          <a:p>
            <a:pPr lvl="1"/>
            <a:r>
              <a:rPr lang="en-US" sz="1800" dirty="0" err="1">
                <a:solidFill>
                  <a:srgbClr val="000000"/>
                </a:solidFill>
              </a:rPr>
              <a:t>Jianmin</a:t>
            </a:r>
            <a:r>
              <a:rPr lang="en-US" sz="1800" dirty="0">
                <a:solidFill>
                  <a:srgbClr val="000000"/>
                </a:solidFill>
              </a:rPr>
              <a:t> Wang, </a:t>
            </a:r>
            <a:r>
              <a:rPr lang="en-US" sz="1800" dirty="0" err="1">
                <a:solidFill>
                  <a:srgbClr val="000000"/>
                </a:solidFill>
              </a:rPr>
              <a:t>CArE</a:t>
            </a:r>
            <a:endParaRPr lang="en-US" sz="1800" dirty="0">
              <a:solidFill>
                <a:srgbClr val="000000"/>
              </a:solidFill>
            </a:endParaRPr>
          </a:p>
          <a:p>
            <a:pPr lvl="1"/>
            <a:endParaRPr lang="en-US" dirty="0">
              <a:solidFill>
                <a:srgbClr val="000000"/>
              </a:solidFill>
              <a:latin typeface="Calibri" panose="020F0502020204030204" pitchFamily="34" charset="0"/>
            </a:endParaRPr>
          </a:p>
          <a:p>
            <a:pPr lvl="1"/>
            <a:endParaRPr lang="en-US" dirty="0"/>
          </a:p>
        </p:txBody>
      </p:sp>
      <p:sp>
        <p:nvSpPr>
          <p:cNvPr id="4" name="Subtitle 3">
            <a:extLst>
              <a:ext uri="{FF2B5EF4-FFF2-40B4-BE49-F238E27FC236}">
                <a16:creationId xmlns:a16="http://schemas.microsoft.com/office/drawing/2014/main" id="{65E0EACF-799F-EAB9-5E2D-76EEB9CCCFB6}"/>
              </a:ext>
            </a:extLst>
          </p:cNvPr>
          <p:cNvSpPr>
            <a:spLocks noGrp="1"/>
          </p:cNvSpPr>
          <p:nvPr>
            <p:ph type="subTitle" idx="13"/>
          </p:nvPr>
        </p:nvSpPr>
        <p:spPr/>
        <p:txBody>
          <a:bodyPr/>
          <a:lstStyle/>
          <a:p>
            <a:r>
              <a:rPr lang="en-US" dirty="0"/>
              <a:t>Special Committee</a:t>
            </a:r>
          </a:p>
        </p:txBody>
      </p:sp>
    </p:spTree>
    <p:extLst>
      <p:ext uri="{BB962C8B-B14F-4D97-AF65-F5344CB8AC3E}">
        <p14:creationId xmlns:p14="http://schemas.microsoft.com/office/powerpoint/2010/main" val="335921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B876-4648-4E01-6313-6B773899A839}"/>
              </a:ext>
            </a:extLst>
          </p:cNvPr>
          <p:cNvSpPr>
            <a:spLocks noGrp="1"/>
          </p:cNvSpPr>
          <p:nvPr>
            <p:ph type="title"/>
          </p:nvPr>
        </p:nvSpPr>
        <p:spPr/>
        <p:txBody>
          <a:bodyPr>
            <a:normAutofit fontScale="90000"/>
          </a:bodyPr>
          <a:lstStyle/>
          <a:p>
            <a:r>
              <a:rPr lang="en-US" dirty="0"/>
              <a:t>Resolution, Dr. Kathleen Sheppard</a:t>
            </a:r>
            <a:br>
              <a:rPr lang="en-US" dirty="0"/>
            </a:br>
            <a:endParaRPr lang="en-US" dirty="0"/>
          </a:p>
        </p:txBody>
      </p:sp>
      <p:sp>
        <p:nvSpPr>
          <p:cNvPr id="3" name="Content Placeholder 2">
            <a:extLst>
              <a:ext uri="{FF2B5EF4-FFF2-40B4-BE49-F238E27FC236}">
                <a16:creationId xmlns:a16="http://schemas.microsoft.com/office/drawing/2014/main" id="{1A726298-3158-E183-3A46-2E82A4E01450}"/>
              </a:ext>
            </a:extLst>
          </p:cNvPr>
          <p:cNvSpPr>
            <a:spLocks noGrp="1"/>
          </p:cNvSpPr>
          <p:nvPr>
            <p:ph idx="1"/>
          </p:nvPr>
        </p:nvSpPr>
        <p:spPr/>
        <p:txBody>
          <a:bodyPr>
            <a:noAutofit/>
          </a:bodyPr>
          <a:lstStyle/>
          <a:p>
            <a:pPr marL="342900" indent="-342900">
              <a:buFont typeface="Wingdings" panose="05000000000000000000" pitchFamily="2" charset="2"/>
              <a:buChar char="Ø"/>
            </a:pPr>
            <a:r>
              <a:rPr lang="en-US" sz="1800" dirty="0"/>
              <a:t>Whereas, Professor Kathleen Sheppard has served the Faculty Senate of the Missouri University of Science and Technology as Parliamentarian (2019-2021), President-Elect (2021-2022) and President (2022-2023); and</a:t>
            </a:r>
          </a:p>
          <a:p>
            <a:pPr marL="342900" indent="-342900">
              <a:buFont typeface="Wingdings" panose="05000000000000000000" pitchFamily="2" charset="2"/>
              <a:buChar char="Ø"/>
            </a:pPr>
            <a:r>
              <a:rPr lang="en-US" sz="1800" dirty="0"/>
              <a:t>Whereas, Professor Kathleen Sheppard, as an Officer of the Faculty Senate, has exhibited steadfast, thoughtful, creative, effective, and collegial leadership in defense of faculty rights and interests; and </a:t>
            </a:r>
          </a:p>
          <a:p>
            <a:pPr marL="342900" indent="-342900">
              <a:buFont typeface="Wingdings" panose="05000000000000000000" pitchFamily="2" charset="2"/>
              <a:buChar char="Ø"/>
            </a:pPr>
            <a:r>
              <a:rPr lang="en-US" sz="1800" dirty="0"/>
              <a:t>Whereas, Professor Kathleen Sheppard made it her focus to strengthen dialogue among faculty, staff, and campus leadership in support of a campus climate that is better for everyone; and</a:t>
            </a:r>
          </a:p>
          <a:p>
            <a:endParaRPr lang="en-US" sz="1800" dirty="0"/>
          </a:p>
        </p:txBody>
      </p:sp>
      <p:sp>
        <p:nvSpPr>
          <p:cNvPr id="4" name="Footer Placeholder 3">
            <a:extLst>
              <a:ext uri="{FF2B5EF4-FFF2-40B4-BE49-F238E27FC236}">
                <a16:creationId xmlns:a16="http://schemas.microsoft.com/office/drawing/2014/main" id="{BB0F9975-5D6F-F345-3DC3-94C86230F639}"/>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989684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19FD000-1E90-1001-97C5-13F922030155}"/>
              </a:ext>
            </a:extLst>
          </p:cNvPr>
          <p:cNvSpPr/>
          <p:nvPr>
            <p:custDataLst>
              <p:tags r:id="rId2"/>
            </p:custDataLst>
          </p:nvPr>
        </p:nvSpPr>
        <p:spPr>
          <a:xfrm>
            <a:off x="4524375" y="1285875"/>
            <a:ext cx="4572000" cy="3857625"/>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PQuestion" title="Question Text">
            <a:extLst>
              <a:ext uri="{FF2B5EF4-FFF2-40B4-BE49-F238E27FC236}">
                <a16:creationId xmlns:a16="http://schemas.microsoft.com/office/drawing/2014/main" id="{2729F521-5153-3885-0C24-B446FA84878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t>Conflict of Interest Committee - Special Committee</a:t>
            </a:r>
            <a:br>
              <a:rPr lang="en-US" dirty="0"/>
            </a:br>
            <a:r>
              <a:rPr lang="en-US" sz="2025" dirty="0">
                <a:solidFill>
                  <a:srgbClr val="000000"/>
                </a:solidFill>
                <a:effectLst/>
                <a:latin typeface="Calibri" panose="020F0502020204030204" pitchFamily="34" charset="0"/>
              </a:rPr>
              <a:t>3 tenured faculty members will be chosen, 2 to serve 2-year terms and 1 to serve a 1-year term</a:t>
            </a:r>
            <a:endParaRPr lang="en-US" dirty="0"/>
          </a:p>
        </p:txBody>
      </p:sp>
      <p:sp>
        <p:nvSpPr>
          <p:cNvPr id="3" name="TPAnswers" title="Answer Text">
            <a:extLst>
              <a:ext uri="{FF2B5EF4-FFF2-40B4-BE49-F238E27FC236}">
                <a16:creationId xmlns:a16="http://schemas.microsoft.com/office/drawing/2014/main" id="{BBC3172B-0962-6573-1D67-11B1055F8CB5}"/>
              </a:ext>
            </a:extLst>
          </p:cNvPr>
          <p:cNvSpPr>
            <a:spLocks noGrp="1"/>
          </p:cNvSpPr>
          <p:nvPr>
            <p:ph type="body" idx="1"/>
            <p:custDataLst>
              <p:tags r:id="rId3"/>
            </p:custDataLst>
          </p:nvPr>
        </p:nvSpPr>
        <p:spPr>
          <a:xfrm>
            <a:off x="628650" y="1369219"/>
            <a:ext cx="3943350" cy="326350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Haiming Wen, MSE</a:t>
            </a:r>
          </a:p>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Amitava Choudhury, Chem</a:t>
            </a:r>
          </a:p>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Levant </a:t>
            </a:r>
            <a:r>
              <a:rPr lang="en-US" sz="2400" dirty="0" err="1">
                <a:solidFill>
                  <a:srgbClr val="000000"/>
                </a:solidFill>
                <a:latin typeface="Calibri" panose="020F0502020204030204" pitchFamily="34" charset="0"/>
              </a:rPr>
              <a:t>Acar</a:t>
            </a:r>
            <a:r>
              <a:rPr lang="en-US" sz="2400" dirty="0">
                <a:solidFill>
                  <a:srgbClr val="000000"/>
                </a:solidFill>
                <a:latin typeface="Calibri" panose="020F0502020204030204" pitchFamily="34" charset="0"/>
              </a:rPr>
              <a:t>, ECE</a:t>
            </a:r>
          </a:p>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Jianmin Wang, </a:t>
            </a:r>
            <a:r>
              <a:rPr lang="en-US" sz="2400" dirty="0" err="1">
                <a:solidFill>
                  <a:srgbClr val="000000"/>
                </a:solidFill>
                <a:latin typeface="Calibri" panose="020F0502020204030204" pitchFamily="34" charset="0"/>
              </a:rPr>
              <a:t>CArE</a:t>
            </a:r>
            <a:endParaRPr lang="en-US" sz="2400" dirty="0"/>
          </a:p>
        </p:txBody>
      </p:sp>
      <p:sp>
        <p:nvSpPr>
          <p:cNvPr id="4" name="TPPolling" title="Polling Shape">
            <a:extLst>
              <a:ext uri="{FF2B5EF4-FFF2-40B4-BE49-F238E27FC236}">
                <a16:creationId xmlns:a16="http://schemas.microsoft.com/office/drawing/2014/main" id="{E66D8A9D-67B2-F13C-A681-F5E72974A40D}"/>
              </a:ext>
            </a:extLst>
          </p:cNvPr>
          <p:cNvSpPr/>
          <p:nvPr/>
        </p:nvSpPr>
        <p:spPr>
          <a:xfrm>
            <a:off x="0" y="0"/>
            <a:ext cx="9525" cy="9525"/>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custDataLst>
      <p:tags r:id="rId1"/>
    </p:custDataLst>
    <p:extLst>
      <p:ext uri="{BB962C8B-B14F-4D97-AF65-F5344CB8AC3E}">
        <p14:creationId xmlns:p14="http://schemas.microsoft.com/office/powerpoint/2010/main" val="399063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0946-4868-07CC-7975-DD11E8DF3F68}"/>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solidFill>
                  <a:srgbClr val="000000"/>
                </a:solidFill>
                <a:effectLst/>
                <a:latin typeface="+mj-lt"/>
              </a:rPr>
              <a:t>Grievance Oversight Committee</a:t>
            </a:r>
            <a:endParaRPr lang="en-US" sz="1800" dirty="0">
              <a:latin typeface="+mj-lt"/>
            </a:endParaRPr>
          </a:p>
        </p:txBody>
      </p:sp>
      <p:sp>
        <p:nvSpPr>
          <p:cNvPr id="3" name="Content Placeholder 2">
            <a:extLst>
              <a:ext uri="{FF2B5EF4-FFF2-40B4-BE49-F238E27FC236}">
                <a16:creationId xmlns:a16="http://schemas.microsoft.com/office/drawing/2014/main" id="{A18F64CA-4F94-2D42-4EC8-8C293C577F3F}"/>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0" i="0" u="none" strike="noStrike" dirty="0">
                <a:solidFill>
                  <a:srgbClr val="000000"/>
                </a:solidFill>
                <a:effectLst/>
              </a:rPr>
              <a:t>A member of the OC will be appointed to each grievance case following receipt of a Grievance Filing Form by the GRP. The OC representatives are observers of the confidential grievance processes: The OC representative may not participate in the deliberations or rendering of findings and recommendations by the GRP but provides a summative, evaluative report of each grievance process without conveying substantive information. The representatives also monitor the implementation of remedies that result from a grievance process.</a:t>
            </a:r>
          </a:p>
          <a:p>
            <a:r>
              <a:rPr lang="en-US" sz="1800" b="0" i="1" u="none" strike="noStrike" dirty="0">
                <a:solidFill>
                  <a:srgbClr val="000000"/>
                </a:solidFill>
                <a:effectLst/>
              </a:rPr>
              <a:t>Each faculty member serves a three-year term, but terns are to be staggered; Admin Rep serves a three-year term</a:t>
            </a:r>
            <a:endParaRPr lang="en-US" sz="1800" dirty="0"/>
          </a:p>
        </p:txBody>
      </p:sp>
      <p:sp>
        <p:nvSpPr>
          <p:cNvPr id="4" name="Subtitle 3">
            <a:extLst>
              <a:ext uri="{FF2B5EF4-FFF2-40B4-BE49-F238E27FC236}">
                <a16:creationId xmlns:a16="http://schemas.microsoft.com/office/drawing/2014/main" id="{500323D8-D714-9893-55B8-65ADF15F7E9E}"/>
              </a:ext>
            </a:extLst>
          </p:cNvPr>
          <p:cNvSpPr>
            <a:spLocks noGrp="1"/>
          </p:cNvSpPr>
          <p:nvPr>
            <p:ph type="subTitle" idx="13"/>
          </p:nvPr>
        </p:nvSpPr>
        <p:spPr/>
        <p:txBody>
          <a:bodyPr/>
          <a:lstStyle/>
          <a:p>
            <a:r>
              <a:rPr lang="en-US" sz="2400" dirty="0">
                <a:solidFill>
                  <a:srgbClr val="000000"/>
                </a:solidFill>
                <a:effectLst/>
                <a:latin typeface="+mj-lt"/>
              </a:rPr>
              <a:t>Judicial Committee</a:t>
            </a:r>
            <a:endParaRPr lang="en-US" dirty="0">
              <a:latin typeface="+mj-lt"/>
            </a:endParaRPr>
          </a:p>
        </p:txBody>
      </p:sp>
    </p:spTree>
    <p:extLst>
      <p:ext uri="{BB962C8B-B14F-4D97-AF65-F5344CB8AC3E}">
        <p14:creationId xmlns:p14="http://schemas.microsoft.com/office/powerpoint/2010/main" val="35143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E833-14EB-9879-9E6C-3C5E493C2713}"/>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solidFill>
                  <a:srgbClr val="000000"/>
                </a:solidFill>
                <a:effectLst/>
                <a:latin typeface="+mj-lt"/>
              </a:rPr>
              <a:t>Grievance Oversight Committee</a:t>
            </a:r>
            <a:endParaRPr lang="en-US" sz="1800" dirty="0">
              <a:latin typeface="+mj-lt"/>
            </a:endParaRPr>
          </a:p>
        </p:txBody>
      </p:sp>
      <p:sp>
        <p:nvSpPr>
          <p:cNvPr id="3" name="Content Placeholder 2">
            <a:extLst>
              <a:ext uri="{FF2B5EF4-FFF2-40B4-BE49-F238E27FC236}">
                <a16:creationId xmlns:a16="http://schemas.microsoft.com/office/drawing/2014/main" id="{0F3B8979-4F69-49CD-0949-BCDAE517ADD3}"/>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100" dirty="0">
                <a:solidFill>
                  <a:srgbClr val="000000"/>
                </a:solidFill>
                <a:effectLst/>
              </a:rPr>
              <a:t>2 faculty members will be chosen, 1 to serve a 3-year term and 1 to serve a 2-year term</a:t>
            </a:r>
          </a:p>
          <a:p>
            <a:r>
              <a:rPr lang="en-US" sz="2000" dirty="0">
                <a:solidFill>
                  <a:srgbClr val="000000"/>
                </a:solidFill>
              </a:rPr>
              <a:t>Nominees: </a:t>
            </a:r>
          </a:p>
          <a:p>
            <a:pPr lvl="1"/>
            <a:r>
              <a:rPr lang="en-US" sz="2000" dirty="0" err="1">
                <a:solidFill>
                  <a:srgbClr val="000000"/>
                </a:solidFill>
              </a:rPr>
              <a:t>Cihan</a:t>
            </a:r>
            <a:r>
              <a:rPr lang="en-US" sz="2000" dirty="0">
                <a:solidFill>
                  <a:srgbClr val="000000"/>
                </a:solidFill>
              </a:rPr>
              <a:t> </a:t>
            </a:r>
            <a:r>
              <a:rPr lang="en-US" sz="2000" dirty="0" err="1">
                <a:solidFill>
                  <a:srgbClr val="000000"/>
                </a:solidFill>
              </a:rPr>
              <a:t>Dagli</a:t>
            </a:r>
            <a:r>
              <a:rPr lang="en-US" sz="2000" dirty="0">
                <a:solidFill>
                  <a:srgbClr val="000000"/>
                </a:solidFill>
              </a:rPr>
              <a:t>, EMSE</a:t>
            </a:r>
          </a:p>
          <a:p>
            <a:pPr lvl="1"/>
            <a:r>
              <a:rPr lang="en-US" sz="2000" dirty="0">
                <a:solidFill>
                  <a:srgbClr val="000000"/>
                </a:solidFill>
              </a:rPr>
              <a:t>Rainer Glaser, Chem</a:t>
            </a:r>
          </a:p>
          <a:p>
            <a:pPr lvl="1"/>
            <a:r>
              <a:rPr lang="en-US" sz="2000" dirty="0">
                <a:solidFill>
                  <a:srgbClr val="000000"/>
                </a:solidFill>
              </a:rPr>
              <a:t>Ali </a:t>
            </a:r>
            <a:r>
              <a:rPr lang="en-US" sz="2000" dirty="0" err="1">
                <a:solidFill>
                  <a:srgbClr val="000000"/>
                </a:solidFill>
              </a:rPr>
              <a:t>Hurson</a:t>
            </a:r>
            <a:r>
              <a:rPr lang="en-US" sz="2000" dirty="0">
                <a:solidFill>
                  <a:srgbClr val="000000"/>
                </a:solidFill>
              </a:rPr>
              <a:t>, ECE</a:t>
            </a:r>
          </a:p>
          <a:p>
            <a:pPr lvl="1"/>
            <a:r>
              <a:rPr lang="en-US" sz="2000" dirty="0">
                <a:solidFill>
                  <a:srgbClr val="000000"/>
                </a:solidFill>
              </a:rPr>
              <a:t>Grace Yan, </a:t>
            </a:r>
            <a:r>
              <a:rPr lang="en-US" sz="2000" dirty="0" err="1">
                <a:solidFill>
                  <a:srgbClr val="000000"/>
                </a:solidFill>
              </a:rPr>
              <a:t>CArE</a:t>
            </a:r>
            <a:endParaRPr lang="en-US" sz="2000" dirty="0">
              <a:solidFill>
                <a:srgbClr val="000000"/>
              </a:solidFill>
            </a:endParaRPr>
          </a:p>
          <a:p>
            <a:pPr lvl="1"/>
            <a:endParaRPr lang="en-US" dirty="0"/>
          </a:p>
        </p:txBody>
      </p:sp>
      <p:sp>
        <p:nvSpPr>
          <p:cNvPr id="4" name="Subtitle 3">
            <a:extLst>
              <a:ext uri="{FF2B5EF4-FFF2-40B4-BE49-F238E27FC236}">
                <a16:creationId xmlns:a16="http://schemas.microsoft.com/office/drawing/2014/main" id="{E3C2CFB6-8C72-2EDE-124B-121A7204E26E}"/>
              </a:ext>
            </a:extLst>
          </p:cNvPr>
          <p:cNvSpPr>
            <a:spLocks noGrp="1"/>
          </p:cNvSpPr>
          <p:nvPr>
            <p:ph type="subTitle" idx="13"/>
          </p:nvPr>
        </p:nvSpPr>
        <p:spPr/>
        <p:txBody>
          <a:bodyPr/>
          <a:lstStyle/>
          <a:p>
            <a:r>
              <a:rPr lang="en-US" sz="2400" dirty="0">
                <a:solidFill>
                  <a:srgbClr val="000000"/>
                </a:solidFill>
                <a:effectLst/>
                <a:latin typeface="+mj-lt"/>
              </a:rPr>
              <a:t>Judicial Committee</a:t>
            </a:r>
            <a:endParaRPr lang="en-US" dirty="0">
              <a:latin typeface="+mj-lt"/>
            </a:endParaRPr>
          </a:p>
        </p:txBody>
      </p:sp>
    </p:spTree>
    <p:extLst>
      <p:ext uri="{BB962C8B-B14F-4D97-AF65-F5344CB8AC3E}">
        <p14:creationId xmlns:p14="http://schemas.microsoft.com/office/powerpoint/2010/main" val="1091691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19FD000-1E90-1001-97C5-13F922030155}"/>
              </a:ext>
            </a:extLst>
          </p:cNvPr>
          <p:cNvSpPr/>
          <p:nvPr>
            <p:custDataLst>
              <p:tags r:id="rId2"/>
            </p:custDataLst>
          </p:nvPr>
        </p:nvSpPr>
        <p:spPr>
          <a:xfrm>
            <a:off x="4524375" y="1285875"/>
            <a:ext cx="4572000" cy="3857625"/>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PQuestion" title="Question Text">
            <a:extLst>
              <a:ext uri="{FF2B5EF4-FFF2-40B4-BE49-F238E27FC236}">
                <a16:creationId xmlns:a16="http://schemas.microsoft.com/office/drawing/2014/main" id="{2729F521-5153-3885-0C24-B446FA84878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t>Grievance Oversight Committee - Judicial Committee</a:t>
            </a:r>
            <a:br>
              <a:rPr lang="en-US" dirty="0"/>
            </a:br>
            <a:r>
              <a:rPr lang="en-US" sz="2025" dirty="0">
                <a:solidFill>
                  <a:srgbClr val="000000"/>
                </a:solidFill>
                <a:effectLst/>
                <a:latin typeface="Calibri" panose="020F0502020204030204" pitchFamily="34" charset="0"/>
              </a:rPr>
              <a:t>2 faculty members will be chosen, 1 to serve a 3-year term and 1 to serve a 2-year term</a:t>
            </a:r>
            <a:endParaRPr lang="en-US" dirty="0"/>
          </a:p>
        </p:txBody>
      </p:sp>
      <p:sp>
        <p:nvSpPr>
          <p:cNvPr id="3" name="TPAnswers" title="Answer Text">
            <a:extLst>
              <a:ext uri="{FF2B5EF4-FFF2-40B4-BE49-F238E27FC236}">
                <a16:creationId xmlns:a16="http://schemas.microsoft.com/office/drawing/2014/main" id="{BBC3172B-0962-6573-1D67-11B1055F8CB5}"/>
              </a:ext>
            </a:extLst>
          </p:cNvPr>
          <p:cNvSpPr>
            <a:spLocks noGrp="1"/>
          </p:cNvSpPr>
          <p:nvPr>
            <p:ph type="body" idx="1"/>
            <p:custDataLst>
              <p:tags r:id="rId3"/>
            </p:custDataLst>
          </p:nvPr>
        </p:nvSpPr>
        <p:spPr>
          <a:xfrm>
            <a:off x="628650" y="1369219"/>
            <a:ext cx="3943350" cy="326350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Cihan Dagli, EMSE</a:t>
            </a:r>
          </a:p>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Rainer Glaser, Chem</a:t>
            </a:r>
          </a:p>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Ali </a:t>
            </a:r>
            <a:r>
              <a:rPr lang="en-US" sz="2400" dirty="0" err="1">
                <a:solidFill>
                  <a:srgbClr val="000000"/>
                </a:solidFill>
                <a:latin typeface="Calibri" panose="020F0502020204030204" pitchFamily="34" charset="0"/>
              </a:rPr>
              <a:t>Hurson</a:t>
            </a:r>
            <a:r>
              <a:rPr lang="en-US" sz="2400" dirty="0">
                <a:solidFill>
                  <a:srgbClr val="000000"/>
                </a:solidFill>
                <a:latin typeface="Calibri" panose="020F0502020204030204" pitchFamily="34" charset="0"/>
              </a:rPr>
              <a:t>, ECE</a:t>
            </a:r>
          </a:p>
          <a:p>
            <a:pPr marL="385763" indent="-385763">
              <a:buFont typeface="Arial" panose="020B0604020202020204" pitchFamily="34" charset="0"/>
              <a:buAutoNum type="alphaUcPeriod"/>
            </a:pPr>
            <a:r>
              <a:rPr lang="en-US" sz="2400" dirty="0">
                <a:solidFill>
                  <a:srgbClr val="000000"/>
                </a:solidFill>
                <a:latin typeface="Calibri" panose="020F0502020204030204" pitchFamily="34" charset="0"/>
              </a:rPr>
              <a:t>Grace Yan, </a:t>
            </a:r>
            <a:r>
              <a:rPr lang="en-US" sz="2400" dirty="0" err="1">
                <a:solidFill>
                  <a:srgbClr val="000000"/>
                </a:solidFill>
                <a:latin typeface="Calibri" panose="020F0502020204030204" pitchFamily="34" charset="0"/>
              </a:rPr>
              <a:t>CArE</a:t>
            </a:r>
            <a:endParaRPr lang="en-US" sz="2400" dirty="0"/>
          </a:p>
        </p:txBody>
      </p:sp>
      <p:sp>
        <p:nvSpPr>
          <p:cNvPr id="4" name="TPPolling" title="Polling Shape">
            <a:extLst>
              <a:ext uri="{FF2B5EF4-FFF2-40B4-BE49-F238E27FC236}">
                <a16:creationId xmlns:a16="http://schemas.microsoft.com/office/drawing/2014/main" id="{E66D8A9D-67B2-F13C-A681-F5E72974A40D}"/>
              </a:ext>
            </a:extLst>
          </p:cNvPr>
          <p:cNvSpPr/>
          <p:nvPr/>
        </p:nvSpPr>
        <p:spPr>
          <a:xfrm>
            <a:off x="0" y="0"/>
            <a:ext cx="9525" cy="9525"/>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custDataLst>
      <p:tags r:id="rId1"/>
    </p:custDataLst>
    <p:extLst>
      <p:ext uri="{BB962C8B-B14F-4D97-AF65-F5344CB8AC3E}">
        <p14:creationId xmlns:p14="http://schemas.microsoft.com/office/powerpoint/2010/main" val="2709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FE8B-C8D1-01AD-79EC-CE2311D34A7F}"/>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000000"/>
                </a:solidFill>
                <a:effectLst/>
                <a:latin typeface="+mj-lt"/>
              </a:rPr>
              <a:t>Parking, Security and Traffic Committee</a:t>
            </a:r>
            <a:endParaRPr lang="en-US" sz="1400" dirty="0">
              <a:latin typeface="+mj-lt"/>
            </a:endParaRPr>
          </a:p>
        </p:txBody>
      </p:sp>
      <p:sp>
        <p:nvSpPr>
          <p:cNvPr id="3" name="Content Placeholder 2">
            <a:extLst>
              <a:ext uri="{FF2B5EF4-FFF2-40B4-BE49-F238E27FC236}">
                <a16:creationId xmlns:a16="http://schemas.microsoft.com/office/drawing/2014/main" id="{C7B9D020-809B-40C4-A123-69B70D0DFB99}"/>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0" i="0" u="none" strike="noStrike" dirty="0">
                <a:solidFill>
                  <a:srgbClr val="000000"/>
                </a:solidFill>
                <a:effectLst/>
              </a:rPr>
              <a:t>The committee oversees application of rules and regulations concerning parking and traffic. It functions according to the principles stated in The Curators of the University of Missouri Collected Rules and Regulations.</a:t>
            </a:r>
          </a:p>
          <a:p>
            <a:endParaRPr lang="en-US" dirty="0"/>
          </a:p>
        </p:txBody>
      </p:sp>
      <p:sp>
        <p:nvSpPr>
          <p:cNvPr id="4" name="Subtitle 3">
            <a:extLst>
              <a:ext uri="{FF2B5EF4-FFF2-40B4-BE49-F238E27FC236}">
                <a16:creationId xmlns:a16="http://schemas.microsoft.com/office/drawing/2014/main" id="{5645E07E-D539-1D1C-66AC-62DC15B57D92}"/>
              </a:ext>
            </a:extLst>
          </p:cNvPr>
          <p:cNvSpPr>
            <a:spLocks noGrp="1"/>
          </p:cNvSpPr>
          <p:nvPr>
            <p:ph type="subTitle" idx="13"/>
          </p:nvPr>
        </p:nvSpPr>
        <p:spPr/>
        <p:txBody>
          <a:bodyPr/>
          <a:lstStyle/>
          <a:p>
            <a:r>
              <a:rPr lang="en-US" sz="2400" dirty="0">
                <a:solidFill>
                  <a:srgbClr val="000000"/>
                </a:solidFill>
                <a:effectLst/>
                <a:latin typeface="+mj-lt"/>
              </a:rPr>
              <a:t>Judicial Committee</a:t>
            </a:r>
            <a:endParaRPr lang="en-US" dirty="0">
              <a:latin typeface="+mj-lt"/>
            </a:endParaRPr>
          </a:p>
        </p:txBody>
      </p:sp>
    </p:spTree>
    <p:extLst>
      <p:ext uri="{BB962C8B-B14F-4D97-AF65-F5344CB8AC3E}">
        <p14:creationId xmlns:p14="http://schemas.microsoft.com/office/powerpoint/2010/main" val="3924726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8EE4-045B-F15D-868E-AA7C1CC6E3B5}"/>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latin typeface="+mj-lt"/>
              </a:rPr>
              <a:t>Parking, Security and Traffic Committee</a:t>
            </a:r>
          </a:p>
        </p:txBody>
      </p:sp>
      <p:sp>
        <p:nvSpPr>
          <p:cNvPr id="3" name="Content Placeholder 2">
            <a:extLst>
              <a:ext uri="{FF2B5EF4-FFF2-40B4-BE49-F238E27FC236}">
                <a16:creationId xmlns:a16="http://schemas.microsoft.com/office/drawing/2014/main" id="{7F760806-A5B0-6D71-9758-C95392327FE2}"/>
              </a:ext>
            </a:extLst>
          </p:cNvPr>
          <p:cNvSpPr>
            <a:spLocks noGrp="1"/>
          </p:cNvSpPr>
          <p:nvPr>
            <p:ph idx="1"/>
          </p:nvPr>
        </p:nvSpPr>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300" dirty="0">
                <a:solidFill>
                  <a:srgbClr val="000000"/>
                </a:solidFill>
                <a:effectLst/>
              </a:rPr>
              <a:t>8 faculty members will be chosen, 4 to serve 2-year terms and 4 to serve a 1-year term.</a:t>
            </a:r>
          </a:p>
          <a:p>
            <a:r>
              <a:rPr lang="en-US" sz="2100" dirty="0">
                <a:solidFill>
                  <a:srgbClr val="000000"/>
                </a:solidFill>
              </a:rPr>
              <a:t>Nominees:</a:t>
            </a:r>
          </a:p>
          <a:p>
            <a:pPr lvl="1"/>
            <a:r>
              <a:rPr lang="en-US" sz="2100" dirty="0">
                <a:solidFill>
                  <a:srgbClr val="000000"/>
                </a:solidFill>
              </a:rPr>
              <a:t>Petra DeWitt, Hist/</a:t>
            </a:r>
            <a:r>
              <a:rPr lang="en-US" sz="2100" dirty="0" err="1">
                <a:solidFill>
                  <a:srgbClr val="000000"/>
                </a:solidFill>
              </a:rPr>
              <a:t>PoliSci</a:t>
            </a:r>
            <a:endParaRPr lang="en-US" sz="2100" dirty="0">
              <a:solidFill>
                <a:srgbClr val="000000"/>
              </a:solidFill>
            </a:endParaRPr>
          </a:p>
          <a:p>
            <a:pPr lvl="1"/>
            <a:r>
              <a:rPr lang="en-US" sz="2100" dirty="0">
                <a:solidFill>
                  <a:srgbClr val="000000"/>
                </a:solidFill>
              </a:rPr>
              <a:t>Michel </a:t>
            </a:r>
            <a:r>
              <a:rPr lang="en-US" sz="2100" dirty="0" err="1">
                <a:solidFill>
                  <a:srgbClr val="000000"/>
                </a:solidFill>
              </a:rPr>
              <a:t>Gueldry</a:t>
            </a:r>
            <a:r>
              <a:rPr lang="en-US" sz="2100" dirty="0">
                <a:solidFill>
                  <a:srgbClr val="000000"/>
                </a:solidFill>
              </a:rPr>
              <a:t>, ALP</a:t>
            </a:r>
          </a:p>
          <a:p>
            <a:pPr lvl="1"/>
            <a:r>
              <a:rPr lang="en-US" sz="2100" dirty="0" err="1">
                <a:solidFill>
                  <a:srgbClr val="000000"/>
                </a:solidFill>
              </a:rPr>
              <a:t>Risheng</a:t>
            </a:r>
            <a:r>
              <a:rPr lang="en-US" sz="2100" dirty="0">
                <a:solidFill>
                  <a:srgbClr val="000000"/>
                </a:solidFill>
              </a:rPr>
              <a:t> Wang, Chem</a:t>
            </a:r>
          </a:p>
          <a:p>
            <a:pPr lvl="1"/>
            <a:r>
              <a:rPr lang="en-US" sz="2100" dirty="0" err="1">
                <a:solidFill>
                  <a:srgbClr val="000000"/>
                </a:solidFill>
              </a:rPr>
              <a:t>Pourya</a:t>
            </a:r>
            <a:r>
              <a:rPr lang="en-US" sz="2100" dirty="0">
                <a:solidFill>
                  <a:srgbClr val="000000"/>
                </a:solidFill>
              </a:rPr>
              <a:t> Shamsi, ECE</a:t>
            </a:r>
          </a:p>
          <a:p>
            <a:pPr lvl="1"/>
            <a:r>
              <a:rPr lang="en-US" sz="2100" dirty="0" err="1">
                <a:solidFill>
                  <a:srgbClr val="000000"/>
                </a:solidFill>
              </a:rPr>
              <a:t>Weibing</a:t>
            </a:r>
            <a:r>
              <a:rPr lang="en-US" sz="2100" dirty="0">
                <a:solidFill>
                  <a:srgbClr val="000000"/>
                </a:solidFill>
              </a:rPr>
              <a:t> Gong, GGPE</a:t>
            </a:r>
          </a:p>
          <a:p>
            <a:pPr lvl="1"/>
            <a:r>
              <a:rPr lang="en-US" sz="2100" dirty="0">
                <a:solidFill>
                  <a:srgbClr val="000000"/>
                </a:solidFill>
              </a:rPr>
              <a:t>John Myers, </a:t>
            </a:r>
            <a:r>
              <a:rPr lang="en-US" sz="2100" dirty="0" err="1">
                <a:solidFill>
                  <a:srgbClr val="000000"/>
                </a:solidFill>
              </a:rPr>
              <a:t>CArE</a:t>
            </a:r>
            <a:endParaRPr lang="en-US" sz="2100" dirty="0">
              <a:solidFill>
                <a:srgbClr val="000000"/>
              </a:solidFill>
            </a:endParaRPr>
          </a:p>
          <a:p>
            <a:pPr lvl="1"/>
            <a:r>
              <a:rPr lang="en-US" sz="2100" dirty="0">
                <a:solidFill>
                  <a:srgbClr val="000000"/>
                </a:solidFill>
              </a:rPr>
              <a:t>Meggie Wen, Math/Stat</a:t>
            </a:r>
            <a:endParaRPr lang="en-US" sz="2100" dirty="0"/>
          </a:p>
        </p:txBody>
      </p:sp>
      <p:sp>
        <p:nvSpPr>
          <p:cNvPr id="4" name="Subtitle 3">
            <a:extLst>
              <a:ext uri="{FF2B5EF4-FFF2-40B4-BE49-F238E27FC236}">
                <a16:creationId xmlns:a16="http://schemas.microsoft.com/office/drawing/2014/main" id="{2F1C446C-4EDF-2E4A-B771-5E4C8413A35A}"/>
              </a:ext>
            </a:extLst>
          </p:cNvPr>
          <p:cNvSpPr>
            <a:spLocks noGrp="1"/>
          </p:cNvSpPr>
          <p:nvPr>
            <p:ph type="subTitle" idx="13"/>
          </p:nvPr>
        </p:nvSpPr>
        <p:spPr/>
        <p:txBody>
          <a:bodyPr/>
          <a:lstStyle/>
          <a:p>
            <a:r>
              <a:rPr lang="en-US" dirty="0"/>
              <a:t>Judicial Committee</a:t>
            </a:r>
          </a:p>
        </p:txBody>
      </p:sp>
    </p:spTree>
    <p:extLst>
      <p:ext uri="{BB962C8B-B14F-4D97-AF65-F5344CB8AC3E}">
        <p14:creationId xmlns:p14="http://schemas.microsoft.com/office/powerpoint/2010/main" val="7663862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19FD000-1E90-1001-97C5-13F922030155}"/>
              </a:ext>
            </a:extLst>
          </p:cNvPr>
          <p:cNvSpPr/>
          <p:nvPr>
            <p:custDataLst>
              <p:tags r:id="rId2"/>
            </p:custDataLst>
          </p:nvPr>
        </p:nvSpPr>
        <p:spPr>
          <a:xfrm>
            <a:off x="4524375" y="1285875"/>
            <a:ext cx="4572000" cy="3857625"/>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PQuestion" title="Question Text">
            <a:extLst>
              <a:ext uri="{FF2B5EF4-FFF2-40B4-BE49-F238E27FC236}">
                <a16:creationId xmlns:a16="http://schemas.microsoft.com/office/drawing/2014/main" id="{2729F521-5153-3885-0C24-B446FA84878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t>Parking, Security and Traffic Committee - Judicial Committee</a:t>
            </a:r>
            <a:br>
              <a:rPr lang="en-US" dirty="0"/>
            </a:br>
            <a:r>
              <a:rPr lang="en-US" sz="2025" dirty="0">
                <a:solidFill>
                  <a:srgbClr val="000000"/>
                </a:solidFill>
                <a:effectLst/>
                <a:latin typeface="Calibri" panose="020F0502020204030204" pitchFamily="34" charset="0"/>
              </a:rPr>
              <a:t>8 faculty members will be chosen, 4 to serve 2-year terms and 4 to serve a 1-year term</a:t>
            </a:r>
            <a:endParaRPr lang="en-US" dirty="0"/>
          </a:p>
        </p:txBody>
      </p:sp>
      <p:sp>
        <p:nvSpPr>
          <p:cNvPr id="3" name="TPAnswers" title="Answer Text">
            <a:extLst>
              <a:ext uri="{FF2B5EF4-FFF2-40B4-BE49-F238E27FC236}">
                <a16:creationId xmlns:a16="http://schemas.microsoft.com/office/drawing/2014/main" id="{BBC3172B-0962-6573-1D67-11B1055F8CB5}"/>
              </a:ext>
            </a:extLst>
          </p:cNvPr>
          <p:cNvSpPr>
            <a:spLocks noGrp="1"/>
          </p:cNvSpPr>
          <p:nvPr>
            <p:ph type="body" idx="1"/>
            <p:custDataLst>
              <p:tags r:id="rId3"/>
            </p:custDataLst>
          </p:nvPr>
        </p:nvSpPr>
        <p:spPr>
          <a:xfrm>
            <a:off x="628650" y="1369219"/>
            <a:ext cx="3943350" cy="326350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Petra DeWitt, Hist/</a:t>
            </a:r>
            <a:r>
              <a:rPr lang="en-US" sz="2000" dirty="0" err="1">
                <a:solidFill>
                  <a:srgbClr val="000000"/>
                </a:solidFill>
                <a:latin typeface="Calibri" panose="020F0502020204030204" pitchFamily="34" charset="0"/>
              </a:rPr>
              <a:t>PoliSci</a:t>
            </a:r>
            <a:endParaRPr lang="en-US" sz="20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Michel Gueldry, ALP</a:t>
            </a: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Risheng Wang, Chem</a:t>
            </a: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Pourya Shamsi, ECE</a:t>
            </a:r>
          </a:p>
          <a:p>
            <a:pPr marL="385763" indent="-385763">
              <a:buFont typeface="Arial" panose="020B0604020202020204" pitchFamily="34" charset="0"/>
              <a:buAutoNum type="alphaUcPeriod"/>
            </a:pPr>
            <a:r>
              <a:rPr lang="en-US" sz="2000" dirty="0" err="1">
                <a:solidFill>
                  <a:srgbClr val="000000"/>
                </a:solidFill>
                <a:latin typeface="Calibri" panose="020F0502020204030204" pitchFamily="34" charset="0"/>
              </a:rPr>
              <a:t>Weibing</a:t>
            </a:r>
            <a:r>
              <a:rPr lang="en-US" sz="2000" dirty="0">
                <a:solidFill>
                  <a:srgbClr val="000000"/>
                </a:solidFill>
                <a:latin typeface="Calibri" panose="020F0502020204030204" pitchFamily="34" charset="0"/>
              </a:rPr>
              <a:t> Gong, GGPE</a:t>
            </a: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John Myers, </a:t>
            </a:r>
            <a:r>
              <a:rPr lang="en-US" sz="2000" dirty="0" err="1">
                <a:solidFill>
                  <a:srgbClr val="000000"/>
                </a:solidFill>
                <a:latin typeface="Calibri" panose="020F0502020204030204" pitchFamily="34" charset="0"/>
              </a:rPr>
              <a:t>CArE</a:t>
            </a:r>
            <a:endParaRPr lang="en-US" sz="20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Meggie Wen, Math/Stat</a:t>
            </a:r>
            <a:endParaRPr lang="en-US" sz="2000" dirty="0"/>
          </a:p>
        </p:txBody>
      </p:sp>
      <p:sp>
        <p:nvSpPr>
          <p:cNvPr id="4" name="TPPolling" title="Polling Shape">
            <a:extLst>
              <a:ext uri="{FF2B5EF4-FFF2-40B4-BE49-F238E27FC236}">
                <a16:creationId xmlns:a16="http://schemas.microsoft.com/office/drawing/2014/main" id="{E66D8A9D-67B2-F13C-A681-F5E72974A40D}"/>
              </a:ext>
            </a:extLst>
          </p:cNvPr>
          <p:cNvSpPr/>
          <p:nvPr/>
        </p:nvSpPr>
        <p:spPr>
          <a:xfrm>
            <a:off x="0" y="0"/>
            <a:ext cx="9525" cy="9525"/>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custDataLst>
      <p:tags r:id="rId1"/>
    </p:custDataLst>
    <p:extLst>
      <p:ext uri="{BB962C8B-B14F-4D97-AF65-F5344CB8AC3E}">
        <p14:creationId xmlns:p14="http://schemas.microsoft.com/office/powerpoint/2010/main" val="30298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B7C2-2CDB-96CC-14CC-69C16853905E}"/>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000000"/>
                </a:solidFill>
                <a:effectLst/>
                <a:latin typeface="+mj-lt"/>
              </a:rPr>
              <a:t>Student Scholastic Appeals Committee</a:t>
            </a:r>
            <a:endParaRPr lang="en-US" sz="1400" dirty="0">
              <a:latin typeface="+mj-lt"/>
            </a:endParaRPr>
          </a:p>
        </p:txBody>
      </p:sp>
      <p:sp>
        <p:nvSpPr>
          <p:cNvPr id="3" name="Content Placeholder 2">
            <a:extLst>
              <a:ext uri="{FF2B5EF4-FFF2-40B4-BE49-F238E27FC236}">
                <a16:creationId xmlns:a16="http://schemas.microsoft.com/office/drawing/2014/main" id="{C90F6858-F305-4800-B96A-4BDBEF17144F}"/>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b="0" i="0" u="none" strike="noStrike" dirty="0">
                <a:solidFill>
                  <a:srgbClr val="000000"/>
                </a:solidFill>
                <a:effectLst/>
              </a:rPr>
              <a:t>This committee establishes procedures for individual student scholastic appeals. The committee shall consider and rule on all individual cases of appeal relating to student scholastic performance, including but not limited to: graduation with honors, probation and dropping from school, readmission after being dropped for scholastic reasons, scholastic deficiencies and evaluation of credit and transfer of credits, grades and honor points from other campuses to Missouri S&amp;T. It serves as an appeal board for cases of students on scholastic probation who are involved in the activities of organizations.</a:t>
            </a:r>
            <a:endParaRPr lang="en-US" sz="2000" dirty="0"/>
          </a:p>
        </p:txBody>
      </p:sp>
      <p:sp>
        <p:nvSpPr>
          <p:cNvPr id="4" name="Subtitle 3">
            <a:extLst>
              <a:ext uri="{FF2B5EF4-FFF2-40B4-BE49-F238E27FC236}">
                <a16:creationId xmlns:a16="http://schemas.microsoft.com/office/drawing/2014/main" id="{0E6CF0D3-9BC6-E32F-8FD7-2E680A9A863D}"/>
              </a:ext>
            </a:extLst>
          </p:cNvPr>
          <p:cNvSpPr>
            <a:spLocks noGrp="1"/>
          </p:cNvSpPr>
          <p:nvPr>
            <p:ph type="subTitle" idx="13"/>
          </p:nvPr>
        </p:nvSpPr>
        <p:spPr/>
        <p:txBody>
          <a:bodyPr/>
          <a:lstStyle/>
          <a:p>
            <a:r>
              <a:rPr lang="en-US" sz="2400" dirty="0">
                <a:solidFill>
                  <a:srgbClr val="000000"/>
                </a:solidFill>
                <a:effectLst/>
                <a:latin typeface="+mj-lt"/>
              </a:rPr>
              <a:t>Judicial Committee</a:t>
            </a:r>
            <a:endParaRPr lang="en-US" dirty="0">
              <a:latin typeface="+mj-lt"/>
            </a:endParaRPr>
          </a:p>
        </p:txBody>
      </p:sp>
    </p:spTree>
    <p:extLst>
      <p:ext uri="{BB962C8B-B14F-4D97-AF65-F5344CB8AC3E}">
        <p14:creationId xmlns:p14="http://schemas.microsoft.com/office/powerpoint/2010/main" val="3074003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2778-989C-A68D-0A41-42F70722EF92}"/>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latin typeface="+mj-lt"/>
              </a:rPr>
              <a:t>Student Scholastic Appeals Committee</a:t>
            </a:r>
          </a:p>
        </p:txBody>
      </p:sp>
      <p:sp>
        <p:nvSpPr>
          <p:cNvPr id="3" name="Content Placeholder 2">
            <a:extLst>
              <a:ext uri="{FF2B5EF4-FFF2-40B4-BE49-F238E27FC236}">
                <a16:creationId xmlns:a16="http://schemas.microsoft.com/office/drawing/2014/main" id="{6630E0BB-69E8-CA12-076A-C20663791CB6}"/>
              </a:ext>
            </a:extLst>
          </p:cNvPr>
          <p:cNvSpPr>
            <a:spLocks noGrp="1"/>
          </p:cNvSpPr>
          <p:nvPr>
            <p:ph idx="1"/>
          </p:nvPr>
        </p:nvSpPr>
        <p:spPr/>
        <p:txBody>
          <a:bodyPr>
            <a:normAutofit fontScale="8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solidFill>
                  <a:srgbClr val="000000"/>
                </a:solidFill>
                <a:effectLst/>
              </a:rPr>
              <a:t>5 faculty members will be chosen, </a:t>
            </a:r>
            <a:r>
              <a:rPr lang="en-US" sz="2800" i="1" dirty="0">
                <a:solidFill>
                  <a:srgbClr val="000000"/>
                </a:solidFill>
                <a:effectLst/>
              </a:rPr>
              <a:t>3 from and by Faculty Senate</a:t>
            </a:r>
            <a:r>
              <a:rPr lang="en-US" sz="2800" dirty="0">
                <a:solidFill>
                  <a:srgbClr val="000000"/>
                </a:solidFill>
                <a:effectLst/>
              </a:rPr>
              <a:t> and </a:t>
            </a:r>
            <a:r>
              <a:rPr lang="en-US" sz="2800" i="1" dirty="0">
                <a:solidFill>
                  <a:srgbClr val="000000"/>
                </a:solidFill>
                <a:effectLst/>
              </a:rPr>
              <a:t>2 from and by Gen Fac</a:t>
            </a:r>
            <a:r>
              <a:rPr lang="en-US" sz="2800" dirty="0">
                <a:solidFill>
                  <a:srgbClr val="000000"/>
                </a:solidFill>
                <a:effectLst/>
              </a:rPr>
              <a:t>. Each will serve 2 year terms.</a:t>
            </a:r>
            <a:endParaRPr lang="en-US" sz="2800" dirty="0">
              <a:effectLst/>
            </a:endParaRPr>
          </a:p>
          <a:p>
            <a:r>
              <a:rPr lang="en-US" sz="2000" dirty="0"/>
              <a:t>Nominees:</a:t>
            </a:r>
          </a:p>
          <a:p>
            <a:pPr lvl="1"/>
            <a:r>
              <a:rPr lang="en-US" sz="2000" dirty="0"/>
              <a:t>Aditya Kumar, MSE</a:t>
            </a:r>
          </a:p>
          <a:p>
            <a:pPr lvl="1"/>
            <a:r>
              <a:rPr lang="en-US" sz="2000" dirty="0"/>
              <a:t>Jeffrey Winiarz, Chem</a:t>
            </a:r>
          </a:p>
          <a:p>
            <a:pPr lvl="1"/>
            <a:r>
              <a:rPr lang="en-US" sz="2000" dirty="0" err="1"/>
              <a:t>Zhi</a:t>
            </a:r>
            <a:r>
              <a:rPr lang="en-US" sz="2000" dirty="0"/>
              <a:t> Lang, M&amp;AE</a:t>
            </a:r>
          </a:p>
          <a:p>
            <a:pPr lvl="1"/>
            <a:r>
              <a:rPr lang="en-US" sz="2000" dirty="0"/>
              <a:t>Kurt </a:t>
            </a:r>
            <a:r>
              <a:rPr lang="en-US" sz="2000" dirty="0" err="1"/>
              <a:t>Kosbar</a:t>
            </a:r>
            <a:r>
              <a:rPr lang="en-US" sz="2000" dirty="0"/>
              <a:t>, ECE</a:t>
            </a:r>
          </a:p>
          <a:p>
            <a:pPr lvl="1"/>
            <a:r>
              <a:rPr lang="en-US" sz="2000" dirty="0" err="1"/>
              <a:t>Genda</a:t>
            </a:r>
            <a:r>
              <a:rPr lang="en-US" sz="2000" dirty="0"/>
              <a:t> Chen, </a:t>
            </a:r>
            <a:r>
              <a:rPr lang="en-US" sz="2000" dirty="0" err="1"/>
              <a:t>CArE</a:t>
            </a:r>
            <a:endParaRPr lang="en-US" sz="2000" dirty="0"/>
          </a:p>
          <a:p>
            <a:pPr lvl="1"/>
            <a:r>
              <a:rPr lang="en-US" sz="2000" dirty="0"/>
              <a:t>CJ Lungstrum, Math/Stat</a:t>
            </a:r>
          </a:p>
        </p:txBody>
      </p:sp>
      <p:sp>
        <p:nvSpPr>
          <p:cNvPr id="4" name="Subtitle 3">
            <a:extLst>
              <a:ext uri="{FF2B5EF4-FFF2-40B4-BE49-F238E27FC236}">
                <a16:creationId xmlns:a16="http://schemas.microsoft.com/office/drawing/2014/main" id="{4F2CD255-F8ED-A75D-B3F9-85A7EB2E9E88}"/>
              </a:ext>
            </a:extLst>
          </p:cNvPr>
          <p:cNvSpPr>
            <a:spLocks noGrp="1"/>
          </p:cNvSpPr>
          <p:nvPr>
            <p:ph type="subTitle" idx="13"/>
          </p:nvPr>
        </p:nvSpPr>
        <p:spPr/>
        <p:txBody>
          <a:bodyPr/>
          <a:lstStyle/>
          <a:p>
            <a:r>
              <a:rPr lang="en-US" dirty="0"/>
              <a:t>Judicial Committee</a:t>
            </a:r>
          </a:p>
        </p:txBody>
      </p:sp>
    </p:spTree>
    <p:extLst>
      <p:ext uri="{BB962C8B-B14F-4D97-AF65-F5344CB8AC3E}">
        <p14:creationId xmlns:p14="http://schemas.microsoft.com/office/powerpoint/2010/main" val="12329685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19FD000-1E90-1001-97C5-13F922030155}"/>
              </a:ext>
            </a:extLst>
          </p:cNvPr>
          <p:cNvSpPr/>
          <p:nvPr>
            <p:custDataLst>
              <p:tags r:id="rId2"/>
            </p:custDataLst>
          </p:nvPr>
        </p:nvSpPr>
        <p:spPr>
          <a:xfrm>
            <a:off x="4524375" y="1285875"/>
            <a:ext cx="4572000" cy="3857625"/>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PQuestion" title="Question Text">
            <a:extLst>
              <a:ext uri="{FF2B5EF4-FFF2-40B4-BE49-F238E27FC236}">
                <a16:creationId xmlns:a16="http://schemas.microsoft.com/office/drawing/2014/main" id="{2729F521-5153-3885-0C24-B446FA84878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t>Student Scholastic Appeals Committee - Judicial Committee</a:t>
            </a:r>
            <a:br>
              <a:rPr lang="en-US" dirty="0"/>
            </a:br>
            <a:r>
              <a:rPr lang="en-US" sz="2025" dirty="0">
                <a:solidFill>
                  <a:srgbClr val="000000"/>
                </a:solidFill>
                <a:effectLst/>
                <a:latin typeface="Calibri" panose="020F0502020204030204" pitchFamily="34" charset="0"/>
              </a:rPr>
              <a:t>5 faculty members will be chosen, </a:t>
            </a:r>
            <a:r>
              <a:rPr lang="en-US" sz="2025" i="1" dirty="0">
                <a:solidFill>
                  <a:srgbClr val="000000"/>
                </a:solidFill>
                <a:effectLst/>
                <a:latin typeface="Calibri" panose="020F0502020204030204" pitchFamily="34" charset="0"/>
              </a:rPr>
              <a:t>3 from and by Faculty Senate </a:t>
            </a:r>
            <a:r>
              <a:rPr lang="en-US" sz="2025" dirty="0">
                <a:solidFill>
                  <a:srgbClr val="000000"/>
                </a:solidFill>
                <a:effectLst/>
                <a:latin typeface="Calibri" panose="020F0502020204030204" pitchFamily="34" charset="0"/>
              </a:rPr>
              <a:t>and </a:t>
            </a:r>
            <a:r>
              <a:rPr lang="en-US" sz="2025" i="1" dirty="0">
                <a:solidFill>
                  <a:srgbClr val="000000"/>
                </a:solidFill>
                <a:effectLst/>
                <a:latin typeface="Calibri" panose="020F0502020204030204" pitchFamily="34" charset="0"/>
              </a:rPr>
              <a:t>2 from and by Gen Fac</a:t>
            </a:r>
            <a:r>
              <a:rPr lang="en-US" sz="2025" dirty="0">
                <a:solidFill>
                  <a:srgbClr val="000000"/>
                </a:solidFill>
                <a:effectLst/>
                <a:latin typeface="Calibri" panose="020F0502020204030204" pitchFamily="34" charset="0"/>
              </a:rPr>
              <a:t>. Each will serve 2 year terms</a:t>
            </a:r>
            <a:endParaRPr lang="en-US" dirty="0"/>
          </a:p>
        </p:txBody>
      </p:sp>
      <p:sp>
        <p:nvSpPr>
          <p:cNvPr id="3" name="TPAnswers" title="Answer Text">
            <a:extLst>
              <a:ext uri="{FF2B5EF4-FFF2-40B4-BE49-F238E27FC236}">
                <a16:creationId xmlns:a16="http://schemas.microsoft.com/office/drawing/2014/main" id="{BBC3172B-0962-6573-1D67-11B1055F8CB5}"/>
              </a:ext>
            </a:extLst>
          </p:cNvPr>
          <p:cNvSpPr>
            <a:spLocks noGrp="1"/>
          </p:cNvSpPr>
          <p:nvPr>
            <p:ph type="body" idx="1"/>
            <p:custDataLst>
              <p:tags r:id="rId3"/>
            </p:custDataLst>
          </p:nvPr>
        </p:nvSpPr>
        <p:spPr>
          <a:xfrm>
            <a:off x="628650" y="1369219"/>
            <a:ext cx="3943350" cy="326350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Arial" panose="020B0604020202020204" pitchFamily="34" charset="0"/>
              <a:buAutoNum type="alphaUcPeriod"/>
            </a:pPr>
            <a:r>
              <a:rPr lang="en-US" sz="2400" dirty="0"/>
              <a:t>Aditya Kumar, MSE</a:t>
            </a:r>
            <a:endParaRPr lang="en-US" sz="24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400" dirty="0"/>
              <a:t>Jeffrey Winiarz, Chem</a:t>
            </a:r>
            <a:endParaRPr lang="en-US" sz="24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400" dirty="0"/>
              <a:t>Zhi Lang, M&amp;AE</a:t>
            </a:r>
            <a:endParaRPr lang="en-US" sz="24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400" dirty="0"/>
              <a:t>Kurt Kosbar, ECE</a:t>
            </a:r>
            <a:endParaRPr lang="en-US" sz="24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400" dirty="0"/>
              <a:t>Genda Chen, </a:t>
            </a:r>
            <a:r>
              <a:rPr lang="en-US" sz="2400" dirty="0" err="1"/>
              <a:t>CArE</a:t>
            </a:r>
            <a:endParaRPr lang="en-US" sz="24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400" dirty="0"/>
              <a:t>CJ Lungstrum, Math/Stat</a:t>
            </a:r>
            <a:endParaRPr lang="en-US" sz="2400" dirty="0">
              <a:solidFill>
                <a:srgbClr val="000000"/>
              </a:solidFill>
              <a:latin typeface="Calibri" panose="020F0502020204030204" pitchFamily="34" charset="0"/>
            </a:endParaRPr>
          </a:p>
        </p:txBody>
      </p:sp>
      <p:sp>
        <p:nvSpPr>
          <p:cNvPr id="4" name="TPPolling" title="Polling Shape">
            <a:extLst>
              <a:ext uri="{FF2B5EF4-FFF2-40B4-BE49-F238E27FC236}">
                <a16:creationId xmlns:a16="http://schemas.microsoft.com/office/drawing/2014/main" id="{E66D8A9D-67B2-F13C-A681-F5E72974A40D}"/>
              </a:ext>
            </a:extLst>
          </p:cNvPr>
          <p:cNvSpPr/>
          <p:nvPr/>
        </p:nvSpPr>
        <p:spPr>
          <a:xfrm>
            <a:off x="0" y="0"/>
            <a:ext cx="9525" cy="9525"/>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custDataLst>
      <p:tags r:id="rId1"/>
    </p:custDataLst>
    <p:extLst>
      <p:ext uri="{BB962C8B-B14F-4D97-AF65-F5344CB8AC3E}">
        <p14:creationId xmlns:p14="http://schemas.microsoft.com/office/powerpoint/2010/main" val="15557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B876-4648-4E01-6313-6B773899A839}"/>
              </a:ext>
            </a:extLst>
          </p:cNvPr>
          <p:cNvSpPr>
            <a:spLocks noGrp="1"/>
          </p:cNvSpPr>
          <p:nvPr>
            <p:ph type="title"/>
          </p:nvPr>
        </p:nvSpPr>
        <p:spPr/>
        <p:txBody>
          <a:bodyPr>
            <a:normAutofit fontScale="90000"/>
          </a:bodyPr>
          <a:lstStyle/>
          <a:p>
            <a:r>
              <a:rPr lang="en-US" dirty="0"/>
              <a:t>Resolution, Dr. Kathleen Sheppard</a:t>
            </a:r>
          </a:p>
        </p:txBody>
      </p:sp>
      <p:sp>
        <p:nvSpPr>
          <p:cNvPr id="3" name="Content Placeholder 2">
            <a:extLst>
              <a:ext uri="{FF2B5EF4-FFF2-40B4-BE49-F238E27FC236}">
                <a16:creationId xmlns:a16="http://schemas.microsoft.com/office/drawing/2014/main" id="{1A726298-3158-E183-3A46-2E82A4E01450}"/>
              </a:ext>
            </a:extLst>
          </p:cNvPr>
          <p:cNvSpPr>
            <a:spLocks noGrp="1"/>
          </p:cNvSpPr>
          <p:nvPr>
            <p:ph idx="1"/>
          </p:nvPr>
        </p:nvSpPr>
        <p:spPr>
          <a:xfrm>
            <a:off x="393192" y="1221111"/>
            <a:ext cx="8560308" cy="3300089"/>
          </a:xfrm>
        </p:spPr>
        <p:txBody>
          <a:bodyPr>
            <a:noAutofit/>
          </a:bodyPr>
          <a:lstStyle/>
          <a:p>
            <a:pPr marL="342900" indent="-342900">
              <a:buFont typeface="Wingdings" panose="05000000000000000000" pitchFamily="2" charset="2"/>
              <a:buChar char="Ø"/>
            </a:pPr>
            <a:r>
              <a:rPr lang="en-US" sz="1800" dirty="0"/>
              <a:t>Whereas, Professor Kathleen Sheppard directly addressed crucial issues, streamlined procedures, and established policies and roles to advocate for and provide a voice for all faculty and staff; and</a:t>
            </a:r>
          </a:p>
          <a:p>
            <a:pPr marL="342900" indent="-342900">
              <a:buFont typeface="Wingdings" panose="05000000000000000000" pitchFamily="2" charset="2"/>
              <a:buChar char="Ø"/>
            </a:pPr>
            <a:r>
              <a:rPr lang="en-US" sz="1800" dirty="0"/>
              <a:t>Whereas, Professor Kathleen Sheppard led the final changes to revised Faculty By-Laws and guided them through the legal stages, leading to final approval; </a:t>
            </a:r>
          </a:p>
          <a:p>
            <a:pPr marL="342900" indent="-342900">
              <a:buFont typeface="Wingdings" panose="05000000000000000000" pitchFamily="2" charset="2"/>
              <a:buChar char="Ø"/>
            </a:pPr>
            <a:r>
              <a:rPr lang="en-US" sz="1800" dirty="0"/>
              <a:t>Therefore, be it resolved that the Faculty Senate of the Missouri University of Science and Technology does hereby sincerely thank Professor Sheppard for every job well done and wish her continued success in her future endeavors.</a:t>
            </a:r>
          </a:p>
          <a:p>
            <a:endParaRPr lang="en-US" sz="1800" dirty="0"/>
          </a:p>
        </p:txBody>
      </p:sp>
      <p:sp>
        <p:nvSpPr>
          <p:cNvPr id="4" name="Footer Placeholder 3">
            <a:extLst>
              <a:ext uri="{FF2B5EF4-FFF2-40B4-BE49-F238E27FC236}">
                <a16:creationId xmlns:a16="http://schemas.microsoft.com/office/drawing/2014/main" id="{BB0F9975-5D6F-F345-3DC3-94C86230F639}"/>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459202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FD41-4659-D966-819C-E1BEBC95FFD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dirty="0">
                <a:latin typeface="+mj-lt"/>
              </a:rPr>
              <a:t>Grievance Hearing Panel Committee</a:t>
            </a:r>
          </a:p>
        </p:txBody>
      </p:sp>
      <p:sp>
        <p:nvSpPr>
          <p:cNvPr id="3" name="Content Placeholder 2">
            <a:extLst>
              <a:ext uri="{FF2B5EF4-FFF2-40B4-BE49-F238E27FC236}">
                <a16:creationId xmlns:a16="http://schemas.microsoft.com/office/drawing/2014/main" id="{523FB7E6-7BE9-4C70-272E-6308A4960663}"/>
              </a:ext>
            </a:extLst>
          </p:cNvPr>
          <p:cNvSpPr>
            <a:spLocks noGrp="1"/>
          </p:cNvSpPr>
          <p:nvPr>
            <p:ph idx="1"/>
          </p:nvPr>
        </p:nvSpPr>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0"/>
              </a:spcBef>
            </a:pPr>
            <a:r>
              <a:rPr lang="en-US" sz="1650" b="0" i="0" u="none" strike="noStrike" dirty="0">
                <a:solidFill>
                  <a:srgbClr val="000000"/>
                </a:solidFill>
                <a:effectLst/>
                <a:cs typeface="Arial" panose="020B0604020202020204" pitchFamily="34" charset="0"/>
              </a:rPr>
              <a:t>This panel is concerned with the fair and equitable resolutions of faculty grievances with the University. It functions according to the principles stated in the Academic Grievance Procedure (section 370.010) adopted by the University of Missouri Board of Curators. It may also make recommendations for policy changes through the Faculty Senate to the Board of Curators.</a:t>
            </a:r>
            <a:r>
              <a:rPr lang="en-US" sz="1650" dirty="0">
                <a:cs typeface="Arial" panose="020B0604020202020204" pitchFamily="34" charset="0"/>
              </a:rPr>
              <a:t> </a:t>
            </a:r>
          </a:p>
          <a:p>
            <a:pPr>
              <a:spcBef>
                <a:spcPts val="0"/>
              </a:spcBef>
            </a:pPr>
            <a:r>
              <a:rPr lang="en-US" sz="1650" b="0" i="0" u="none" strike="noStrike" dirty="0">
                <a:solidFill>
                  <a:srgbClr val="000000"/>
                </a:solidFill>
                <a:effectLst/>
                <a:cs typeface="Arial" panose="020B0604020202020204" pitchFamily="34" charset="0"/>
              </a:rPr>
              <a:t>One (1) panel or two (2) panels of two (2) faculty members are elected by the Faculty Senate from nominations from academic departments to three years renewable terms on a rotational schedule. Whether one (1) or two (2) panels are populated is subject to determination by majority vote of the Faculty Senate.</a:t>
            </a:r>
            <a:r>
              <a:rPr lang="en-US" sz="1650" dirty="0">
                <a:cs typeface="Arial" panose="020B0604020202020204" pitchFamily="34" charset="0"/>
              </a:rPr>
              <a:t> </a:t>
            </a:r>
          </a:p>
          <a:p>
            <a:pPr>
              <a:spcBef>
                <a:spcPts val="0"/>
              </a:spcBef>
            </a:pPr>
            <a:endParaRPr lang="en-US" dirty="0"/>
          </a:p>
          <a:p>
            <a:pPr>
              <a:spcBef>
                <a:spcPts val="0"/>
              </a:spcBef>
            </a:pPr>
            <a:r>
              <a:rPr lang="en-US" sz="1900" dirty="0"/>
              <a:t>We need two votes: </a:t>
            </a:r>
          </a:p>
          <a:p>
            <a:pPr lvl="1">
              <a:spcBef>
                <a:spcPts val="0"/>
              </a:spcBef>
            </a:pPr>
            <a:r>
              <a:rPr lang="en-US" sz="1900" dirty="0"/>
              <a:t>Who will serve: vote for 2</a:t>
            </a:r>
          </a:p>
          <a:p>
            <a:pPr lvl="1">
              <a:spcBef>
                <a:spcPts val="0"/>
              </a:spcBef>
            </a:pPr>
            <a:r>
              <a:rPr lang="en-US" sz="1900" dirty="0"/>
              <a:t>Do we want 1 or 2 panels</a:t>
            </a:r>
          </a:p>
        </p:txBody>
      </p:sp>
      <p:sp>
        <p:nvSpPr>
          <p:cNvPr id="4" name="Subtitle 3">
            <a:extLst>
              <a:ext uri="{FF2B5EF4-FFF2-40B4-BE49-F238E27FC236}">
                <a16:creationId xmlns:a16="http://schemas.microsoft.com/office/drawing/2014/main" id="{43C064DC-549E-EDBA-11B8-9BD65E32848E}"/>
              </a:ext>
            </a:extLst>
          </p:cNvPr>
          <p:cNvSpPr>
            <a:spLocks noGrp="1"/>
          </p:cNvSpPr>
          <p:nvPr>
            <p:ph type="subTitle" idx="13"/>
          </p:nvPr>
        </p:nvSpPr>
        <p:spPr/>
        <p:txBody>
          <a:bodyPr/>
          <a:lstStyle/>
          <a:p>
            <a:r>
              <a:rPr lang="en-US" dirty="0"/>
              <a:t>Judicial Committee</a:t>
            </a:r>
          </a:p>
        </p:txBody>
      </p:sp>
    </p:spTree>
    <p:extLst>
      <p:ext uri="{BB962C8B-B14F-4D97-AF65-F5344CB8AC3E}">
        <p14:creationId xmlns:p14="http://schemas.microsoft.com/office/powerpoint/2010/main" val="1805408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3780-10E6-7ACE-261D-7F61B0CDDF75}"/>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dirty="0">
                <a:latin typeface="+mj-lt"/>
              </a:rPr>
              <a:t>Grievance Hearing Panel Committee</a:t>
            </a:r>
          </a:p>
        </p:txBody>
      </p:sp>
      <p:sp>
        <p:nvSpPr>
          <p:cNvPr id="3" name="Content Placeholder 2">
            <a:extLst>
              <a:ext uri="{FF2B5EF4-FFF2-40B4-BE49-F238E27FC236}">
                <a16:creationId xmlns:a16="http://schemas.microsoft.com/office/drawing/2014/main" id="{872F59A0-092A-B9B1-460E-E4B434D367A4}"/>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Do we want 1 or 2 panels?</a:t>
            </a:r>
          </a:p>
        </p:txBody>
      </p:sp>
      <p:sp>
        <p:nvSpPr>
          <p:cNvPr id="4" name="Subtitle 3">
            <a:extLst>
              <a:ext uri="{FF2B5EF4-FFF2-40B4-BE49-F238E27FC236}">
                <a16:creationId xmlns:a16="http://schemas.microsoft.com/office/drawing/2014/main" id="{C95AC4DF-43B4-1578-82E3-7CB5F1C0D5D2}"/>
              </a:ext>
            </a:extLst>
          </p:cNvPr>
          <p:cNvSpPr>
            <a:spLocks noGrp="1"/>
          </p:cNvSpPr>
          <p:nvPr>
            <p:ph type="subTitle" idx="13"/>
          </p:nvPr>
        </p:nvSpPr>
        <p:spPr/>
        <p:txBody>
          <a:bodyPr/>
          <a:lstStyle/>
          <a:p>
            <a:r>
              <a:rPr lang="en-US" dirty="0"/>
              <a:t>Judicial Committee</a:t>
            </a:r>
          </a:p>
        </p:txBody>
      </p:sp>
    </p:spTree>
    <p:extLst>
      <p:ext uri="{BB962C8B-B14F-4D97-AF65-F5344CB8AC3E}">
        <p14:creationId xmlns:p14="http://schemas.microsoft.com/office/powerpoint/2010/main" val="2194201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19FD000-1E90-1001-97C5-13F922030155}"/>
              </a:ext>
            </a:extLst>
          </p:cNvPr>
          <p:cNvSpPr/>
          <p:nvPr>
            <p:custDataLst>
              <p:tags r:id="rId2"/>
            </p:custDataLst>
          </p:nvPr>
        </p:nvSpPr>
        <p:spPr>
          <a:xfrm>
            <a:off x="4524375" y="1285875"/>
            <a:ext cx="4572000" cy="3857625"/>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PQuestion" title="Question Text">
            <a:extLst>
              <a:ext uri="{FF2B5EF4-FFF2-40B4-BE49-F238E27FC236}">
                <a16:creationId xmlns:a16="http://schemas.microsoft.com/office/drawing/2014/main" id="{2729F521-5153-3885-0C24-B446FA84878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t>Grievance Hearing Panel Committee - Judicial Committee</a:t>
            </a:r>
            <a:br>
              <a:rPr lang="en-US" dirty="0"/>
            </a:br>
            <a:r>
              <a:rPr lang="en-US" sz="2025" dirty="0">
                <a:solidFill>
                  <a:srgbClr val="000000"/>
                </a:solidFill>
                <a:effectLst/>
                <a:latin typeface="Calibri" panose="020F0502020204030204" pitchFamily="34" charset="0"/>
              </a:rPr>
              <a:t>Do we want 1 or 2 panels?</a:t>
            </a:r>
            <a:endParaRPr lang="en-US" dirty="0"/>
          </a:p>
        </p:txBody>
      </p:sp>
      <p:sp>
        <p:nvSpPr>
          <p:cNvPr id="3" name="TPAnswers" title="Answer Text">
            <a:extLst>
              <a:ext uri="{FF2B5EF4-FFF2-40B4-BE49-F238E27FC236}">
                <a16:creationId xmlns:a16="http://schemas.microsoft.com/office/drawing/2014/main" id="{BBC3172B-0962-6573-1D67-11B1055F8CB5}"/>
              </a:ext>
            </a:extLst>
          </p:cNvPr>
          <p:cNvSpPr>
            <a:spLocks noGrp="1"/>
          </p:cNvSpPr>
          <p:nvPr>
            <p:ph type="body" idx="1"/>
            <p:custDataLst>
              <p:tags r:id="rId3"/>
            </p:custDataLst>
          </p:nvPr>
        </p:nvSpPr>
        <p:spPr>
          <a:xfrm>
            <a:off x="628650" y="1369219"/>
            <a:ext cx="3943350" cy="326350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Arial" panose="020B0604020202020204" pitchFamily="34" charset="0"/>
              <a:buAutoNum type="alphaUcPeriod"/>
            </a:pPr>
            <a:r>
              <a:rPr lang="en-US" sz="2400" dirty="0"/>
              <a:t>1 Panel</a:t>
            </a:r>
            <a:endParaRPr lang="en-US" sz="24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400" dirty="0"/>
              <a:t>2 Panels</a:t>
            </a:r>
            <a:endParaRPr lang="en-US" sz="2400" dirty="0">
              <a:solidFill>
                <a:srgbClr val="000000"/>
              </a:solidFill>
              <a:latin typeface="Calibri" panose="020F0502020204030204" pitchFamily="34" charset="0"/>
            </a:endParaRPr>
          </a:p>
        </p:txBody>
      </p:sp>
      <p:sp>
        <p:nvSpPr>
          <p:cNvPr id="4" name="TPPolling" title="Polling Shape">
            <a:extLst>
              <a:ext uri="{FF2B5EF4-FFF2-40B4-BE49-F238E27FC236}">
                <a16:creationId xmlns:a16="http://schemas.microsoft.com/office/drawing/2014/main" id="{E66D8A9D-67B2-F13C-A681-F5E72974A40D}"/>
              </a:ext>
            </a:extLst>
          </p:cNvPr>
          <p:cNvSpPr/>
          <p:nvPr/>
        </p:nvSpPr>
        <p:spPr>
          <a:xfrm>
            <a:off x="0" y="0"/>
            <a:ext cx="9525" cy="9525"/>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custDataLst>
      <p:tags r:id="rId1"/>
    </p:custDataLst>
    <p:extLst>
      <p:ext uri="{BB962C8B-B14F-4D97-AF65-F5344CB8AC3E}">
        <p14:creationId xmlns:p14="http://schemas.microsoft.com/office/powerpoint/2010/main" val="283283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itle 1">
            <a:extLst>
              <a:ext uri="{FF2B5EF4-FFF2-40B4-BE49-F238E27FC236}">
                <a16:creationId xmlns:a16="http://schemas.microsoft.com/office/drawing/2014/main" id="{5AB5B7FC-608F-38C4-CCB1-0961CC0869E4}"/>
              </a:ext>
            </a:extLst>
          </p:cNvPr>
          <p:cNvSpPr>
            <a:spLocks noGrp="1"/>
          </p:cNvSpPr>
          <p:nvPr>
            <p:ph type="title"/>
          </p:nvPr>
        </p:nvSpPr>
        <p:spPr>
          <a:xfrm>
            <a:off x="756139" y="130525"/>
            <a:ext cx="7631723" cy="833882"/>
          </a:xfrm>
        </p:spPr>
        <p:txBody>
          <a:bodyPr anchor="ct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75" dirty="0"/>
              <a:t>Grievance Hearing Panel Committee</a:t>
            </a:r>
            <a:br>
              <a:rPr lang="en-US" sz="2775" dirty="0"/>
            </a:br>
            <a:r>
              <a:rPr lang="en-US" sz="2775" dirty="0"/>
              <a:t>Judicial Committee</a:t>
            </a:r>
          </a:p>
        </p:txBody>
      </p:sp>
      <p:sp>
        <p:nvSpPr>
          <p:cNvPr id="3" name="Content Placeholder 2">
            <a:extLst>
              <a:ext uri="{FF2B5EF4-FFF2-40B4-BE49-F238E27FC236}">
                <a16:creationId xmlns:a16="http://schemas.microsoft.com/office/drawing/2014/main" id="{F0F994F3-5CE3-140B-6DAA-22E1D39B3FC1}"/>
              </a:ext>
            </a:extLst>
          </p:cNvPr>
          <p:cNvSpPr>
            <a:spLocks noGrp="1"/>
          </p:cNvSpPr>
          <p:nvPr>
            <p:ph idx="1"/>
          </p:nvPr>
        </p:nvSpPr>
        <p:spPr>
          <a:xfrm>
            <a:off x="756138" y="1094930"/>
            <a:ext cx="7631723" cy="59260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t>Nominees: 1 will serve 3 years, 1 will serve 1 year</a:t>
            </a:r>
          </a:p>
          <a:p>
            <a:pPr algn="ctr"/>
            <a:endParaRPr lang="en-US" sz="1500" dirty="0"/>
          </a:p>
        </p:txBody>
      </p:sp>
      <p:graphicFrame>
        <p:nvGraphicFramePr>
          <p:cNvPr id="4" name="Table 3">
            <a:extLst>
              <a:ext uri="{FF2B5EF4-FFF2-40B4-BE49-F238E27FC236}">
                <a16:creationId xmlns:a16="http://schemas.microsoft.com/office/drawing/2014/main" id="{5F1FE630-5FF3-AE36-422C-934FB283A13D}"/>
              </a:ext>
            </a:extLst>
          </p:cNvPr>
          <p:cNvGraphicFramePr>
            <a:graphicFrameLocks noGrp="1"/>
          </p:cNvGraphicFramePr>
          <p:nvPr/>
        </p:nvGraphicFramePr>
        <p:xfrm>
          <a:off x="919179" y="1543297"/>
          <a:ext cx="6401158" cy="2675117"/>
        </p:xfrm>
        <a:graphic>
          <a:graphicData uri="http://schemas.openxmlformats.org/drawingml/2006/table">
            <a:tbl>
              <a:tblPr/>
              <a:tblGrid>
                <a:gridCol w="2825521">
                  <a:extLst>
                    <a:ext uri="{9D8B030D-6E8A-4147-A177-3AD203B41FA5}">
                      <a16:colId xmlns:a16="http://schemas.microsoft.com/office/drawing/2014/main" val="2595993828"/>
                    </a:ext>
                  </a:extLst>
                </a:gridCol>
                <a:gridCol w="3575637">
                  <a:extLst>
                    <a:ext uri="{9D8B030D-6E8A-4147-A177-3AD203B41FA5}">
                      <a16:colId xmlns:a16="http://schemas.microsoft.com/office/drawing/2014/main" val="745093237"/>
                    </a:ext>
                  </a:extLst>
                </a:gridCol>
              </a:tblGrid>
              <a:tr h="707002">
                <a:tc>
                  <a:txBody>
                    <a:bodyPr/>
                    <a:lstStyle/>
                    <a:p>
                      <a:pPr algn="l" fontAlgn="ctr">
                        <a:spcBef>
                          <a:spcPts val="0"/>
                        </a:spcBef>
                        <a:spcAft>
                          <a:spcPts val="0"/>
                        </a:spcAft>
                      </a:pPr>
                      <a:r>
                        <a:rPr lang="en-US" sz="2000" b="0" i="0" u="none" strike="noStrike" dirty="0" err="1">
                          <a:solidFill>
                            <a:srgbClr val="000000"/>
                          </a:solidFill>
                          <a:effectLst/>
                          <a:latin typeface="Arial" panose="020B0604020202020204" pitchFamily="34" charset="0"/>
                        </a:rPr>
                        <a:t>Bruening</a:t>
                      </a:r>
                      <a:r>
                        <a:rPr lang="en-US" sz="2000" b="0" i="0" u="none" strike="noStrike" dirty="0">
                          <a:solidFill>
                            <a:srgbClr val="000000"/>
                          </a:solidFill>
                          <a:effectLst/>
                          <a:latin typeface="Arial" panose="020B0604020202020204" pitchFamily="34" charset="0"/>
                        </a:rPr>
                        <a:t>, Michael</a:t>
                      </a:r>
                      <a:endParaRPr lang="en-US" sz="3400" b="0" i="0" u="none" strike="noStrike" dirty="0">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History and Political Science</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452757"/>
                  </a:ext>
                </a:extLst>
              </a:tr>
              <a:tr h="393623">
                <a:tc>
                  <a:txBody>
                    <a:body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Chen, </a:t>
                      </a:r>
                      <a:r>
                        <a:rPr lang="en-US" sz="2000" b="0" i="0" u="none" strike="noStrike">
                          <a:solidFill>
                            <a:srgbClr val="000000"/>
                          </a:solidFill>
                          <a:effectLst/>
                          <a:latin typeface="Arial" panose="020B0604020202020204" pitchFamily="34" charset="0"/>
                        </a:rPr>
                        <a:t>Genda</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CArE</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941377"/>
                  </a:ext>
                </a:extLst>
              </a:tr>
              <a:tr h="393623">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Stanley, Joe</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ECE</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874139"/>
                  </a:ext>
                </a:extLst>
              </a:tr>
              <a:tr h="393623">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Alexander, Julia</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Education</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749596"/>
                  </a:ext>
                </a:extLst>
              </a:tr>
              <a:tr h="393623">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Alagha, Lana</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M&amp;EE</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831519"/>
                  </a:ext>
                </a:extLst>
              </a:tr>
              <a:tr h="393623">
                <a:tc>
                  <a:txBody>
                    <a:bodyPr/>
                    <a:lstStyle/>
                    <a:p>
                      <a:pPr algn="l" fontAlgn="ctr">
                        <a:spcBef>
                          <a:spcPts val="0"/>
                        </a:spcBef>
                        <a:spcAft>
                          <a:spcPts val="0"/>
                        </a:spcAft>
                      </a:pPr>
                      <a:r>
                        <a:rPr lang="en-US" sz="2000" b="0" i="0" u="none" strike="noStrike">
                          <a:solidFill>
                            <a:srgbClr val="000000"/>
                          </a:solidFill>
                          <a:effectLst/>
                          <a:latin typeface="Arial" panose="020B0604020202020204" pitchFamily="34" charset="0"/>
                        </a:rPr>
                        <a:t>Gueldry, Michel</a:t>
                      </a:r>
                      <a:endParaRPr lang="en-US" sz="3400" b="0" i="0" u="none" strike="noStrike">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ALP</a:t>
                      </a:r>
                      <a:endParaRPr lang="en-US" sz="3400" b="0" i="0" u="none" strike="noStrike" dirty="0">
                        <a:effectLst/>
                        <a:latin typeface="Arial" panose="020B0604020202020204" pitchFamily="34" charset="0"/>
                      </a:endParaRPr>
                    </a:p>
                  </a:txBody>
                  <a:tcPr marL="11870" marR="11870" marT="11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61056"/>
                  </a:ext>
                </a:extLst>
              </a:tr>
            </a:tbl>
          </a:graphicData>
        </a:graphic>
      </p:graphicFrame>
    </p:spTree>
    <p:extLst>
      <p:ext uri="{BB962C8B-B14F-4D97-AF65-F5344CB8AC3E}">
        <p14:creationId xmlns:p14="http://schemas.microsoft.com/office/powerpoint/2010/main" val="293323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19FD000-1E90-1001-97C5-13F922030155}"/>
              </a:ext>
            </a:extLst>
          </p:cNvPr>
          <p:cNvSpPr/>
          <p:nvPr>
            <p:custDataLst>
              <p:tags r:id="rId2"/>
            </p:custDataLst>
          </p:nvPr>
        </p:nvSpPr>
        <p:spPr>
          <a:xfrm>
            <a:off x="4524375" y="1285875"/>
            <a:ext cx="4572000" cy="3857625"/>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PQuestion" title="Question Text">
            <a:extLst>
              <a:ext uri="{FF2B5EF4-FFF2-40B4-BE49-F238E27FC236}">
                <a16:creationId xmlns:a16="http://schemas.microsoft.com/office/drawing/2014/main" id="{2729F521-5153-3885-0C24-B446FA84878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t>Grievance Hearing Panel Committee - Judicial Committee</a:t>
            </a:r>
            <a:br>
              <a:rPr lang="en-US" dirty="0"/>
            </a:br>
            <a:r>
              <a:rPr lang="en-US" sz="2025" dirty="0">
                <a:solidFill>
                  <a:srgbClr val="000000"/>
                </a:solidFill>
                <a:effectLst/>
                <a:latin typeface="Calibri" panose="020F0502020204030204" pitchFamily="34" charset="0"/>
              </a:rPr>
              <a:t>Nominees: 1 will serve 3 years, 1 will serve 1 year</a:t>
            </a:r>
            <a:endParaRPr lang="en-US" dirty="0"/>
          </a:p>
        </p:txBody>
      </p:sp>
      <p:sp>
        <p:nvSpPr>
          <p:cNvPr id="3" name="TPAnswers" title="Answer Text">
            <a:extLst>
              <a:ext uri="{FF2B5EF4-FFF2-40B4-BE49-F238E27FC236}">
                <a16:creationId xmlns:a16="http://schemas.microsoft.com/office/drawing/2014/main" id="{BBC3172B-0962-6573-1D67-11B1055F8CB5}"/>
              </a:ext>
            </a:extLst>
          </p:cNvPr>
          <p:cNvSpPr>
            <a:spLocks noGrp="1"/>
          </p:cNvSpPr>
          <p:nvPr>
            <p:ph type="body" idx="1"/>
            <p:custDataLst>
              <p:tags r:id="rId3"/>
            </p:custDataLst>
          </p:nvPr>
        </p:nvSpPr>
        <p:spPr>
          <a:xfrm>
            <a:off x="628650" y="1369219"/>
            <a:ext cx="4207301" cy="326350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Arial" panose="020B0604020202020204" pitchFamily="34" charset="0"/>
              <a:buAutoNum type="alphaUcPeriod"/>
            </a:pPr>
            <a:r>
              <a:rPr lang="en-US" sz="2000" dirty="0"/>
              <a:t>Michael Bruening, Hist &amp; Poli Sci</a:t>
            </a:r>
            <a:endParaRPr lang="en-US" sz="2000" dirty="0">
              <a:solidFill>
                <a:srgbClr val="000000"/>
              </a:solidFill>
              <a:latin typeface="Calibri" panose="020F0502020204030204" pitchFamily="34" charset="0"/>
            </a:endParaRPr>
          </a:p>
          <a:p>
            <a:pPr marL="385763" indent="-385763">
              <a:buFont typeface="Arial" panose="020B0604020202020204" pitchFamily="34" charset="0"/>
              <a:buAutoNum type="alphaUcPeriod"/>
            </a:pPr>
            <a:r>
              <a:rPr lang="en-US" sz="2000" dirty="0"/>
              <a:t>Genda Chen, </a:t>
            </a:r>
            <a:r>
              <a:rPr lang="en-US" sz="2000" dirty="0" err="1"/>
              <a:t>CArE</a:t>
            </a:r>
            <a:endParaRPr lang="en-US" sz="2000" dirty="0"/>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Joe Stanley, ECE</a:t>
            </a: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Julia Alexander, Educ</a:t>
            </a: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Lana Alagha, M&amp;EE</a:t>
            </a:r>
          </a:p>
          <a:p>
            <a:pPr marL="385763" indent="-385763">
              <a:buFont typeface="Arial" panose="020B0604020202020204" pitchFamily="34" charset="0"/>
              <a:buAutoNum type="alphaUcPeriod"/>
            </a:pPr>
            <a:r>
              <a:rPr lang="en-US" sz="2000" dirty="0">
                <a:solidFill>
                  <a:srgbClr val="000000"/>
                </a:solidFill>
                <a:latin typeface="Calibri" panose="020F0502020204030204" pitchFamily="34" charset="0"/>
              </a:rPr>
              <a:t>Michel Gueldry, ALP</a:t>
            </a:r>
          </a:p>
        </p:txBody>
      </p:sp>
      <p:sp>
        <p:nvSpPr>
          <p:cNvPr id="4" name="TPPolling" title="Polling Shape">
            <a:extLst>
              <a:ext uri="{FF2B5EF4-FFF2-40B4-BE49-F238E27FC236}">
                <a16:creationId xmlns:a16="http://schemas.microsoft.com/office/drawing/2014/main" id="{E66D8A9D-67B2-F13C-A681-F5E72974A40D}"/>
              </a:ext>
            </a:extLst>
          </p:cNvPr>
          <p:cNvSpPr/>
          <p:nvPr/>
        </p:nvSpPr>
        <p:spPr>
          <a:xfrm>
            <a:off x="0" y="0"/>
            <a:ext cx="9525" cy="9525"/>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custDataLst>
      <p:tags r:id="rId1"/>
    </p:custDataLst>
    <p:extLst>
      <p:ext uri="{BB962C8B-B14F-4D97-AF65-F5344CB8AC3E}">
        <p14:creationId xmlns:p14="http://schemas.microsoft.com/office/powerpoint/2010/main" val="19944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522121" cy="1307592"/>
          </a:xfrm>
        </p:spPr>
        <p:txBody>
          <a:bodyPr/>
          <a:lstStyle/>
          <a:p>
            <a:r>
              <a:rPr lang="en-US" dirty="0"/>
              <a:t>VIII. Adjourn</a:t>
            </a:r>
          </a:p>
        </p:txBody>
      </p:sp>
    </p:spTree>
    <p:extLst>
      <p:ext uri="{BB962C8B-B14F-4D97-AF65-F5344CB8AC3E}">
        <p14:creationId xmlns:p14="http://schemas.microsoft.com/office/powerpoint/2010/main" val="408451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F84F-8507-6358-53DD-BF1AE7517A03}"/>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dirty="0">
                <a:latin typeface="+mj-lt"/>
              </a:rPr>
              <a:t>IFC Retreat 8/14-15/23, Columbia, MO</a:t>
            </a:r>
          </a:p>
        </p:txBody>
      </p:sp>
      <p:sp>
        <p:nvSpPr>
          <p:cNvPr id="3" name="Content Placeholder 2">
            <a:extLst>
              <a:ext uri="{FF2B5EF4-FFF2-40B4-BE49-F238E27FC236}">
                <a16:creationId xmlns:a16="http://schemas.microsoft.com/office/drawing/2014/main" id="{F80E1DDB-D74B-3C8D-BB05-D953DD18012A}"/>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lnSpc>
                <a:spcPct val="110000"/>
              </a:lnSpc>
              <a:spcBef>
                <a:spcPts val="0"/>
              </a:spcBef>
              <a:spcAft>
                <a:spcPts val="0"/>
              </a:spcAft>
              <a:buFont typeface="Wingdings" panose="05000000000000000000" pitchFamily="2" charset="2"/>
              <a:buChar char="Ø"/>
            </a:pPr>
            <a:r>
              <a:rPr lang="en-US" sz="1800" dirty="0"/>
              <a:t>Ben Canlas</a:t>
            </a:r>
          </a:p>
          <a:p>
            <a:pPr lvl="1">
              <a:lnSpc>
                <a:spcPct val="110000"/>
              </a:lnSpc>
              <a:spcBef>
                <a:spcPts val="0"/>
              </a:spcBef>
              <a:spcAft>
                <a:spcPts val="0"/>
              </a:spcAft>
              <a:buFont typeface="Wingdings" panose="05000000000000000000" pitchFamily="2" charset="2"/>
              <a:buChar char="Ø"/>
            </a:pPr>
            <a:r>
              <a:rPr lang="en-US" sz="1800" dirty="0"/>
              <a:t>Software complaints—trying to find happy medium between ease of use and security/efficiency</a:t>
            </a:r>
          </a:p>
          <a:p>
            <a:pPr lvl="1">
              <a:lnSpc>
                <a:spcPct val="110000"/>
              </a:lnSpc>
              <a:spcBef>
                <a:spcPts val="0"/>
              </a:spcBef>
              <a:spcAft>
                <a:spcPts val="0"/>
              </a:spcAft>
              <a:buFont typeface="Wingdings" panose="05000000000000000000" pitchFamily="2" charset="2"/>
              <a:buChar char="Ø"/>
            </a:pPr>
            <a:r>
              <a:rPr lang="en-US" sz="1800" dirty="0"/>
              <a:t>Data breach from </a:t>
            </a:r>
            <a:r>
              <a:rPr lang="en-US" sz="1800" dirty="0" err="1"/>
              <a:t>MOVEit</a:t>
            </a:r>
            <a:endParaRPr lang="en-US" sz="1800" dirty="0"/>
          </a:p>
          <a:p>
            <a:pPr marL="285750" indent="-285750">
              <a:lnSpc>
                <a:spcPct val="110000"/>
              </a:lnSpc>
              <a:spcBef>
                <a:spcPts val="0"/>
              </a:spcBef>
              <a:spcAft>
                <a:spcPts val="0"/>
              </a:spcAft>
              <a:buFont typeface="Wingdings" panose="05000000000000000000" pitchFamily="2" charset="2"/>
              <a:buChar char="Ø"/>
            </a:pPr>
            <a:r>
              <a:rPr lang="en-US" sz="1800" dirty="0"/>
              <a:t>Missouri Online</a:t>
            </a:r>
          </a:p>
          <a:p>
            <a:pPr lvl="1">
              <a:lnSpc>
                <a:spcPct val="110000"/>
              </a:lnSpc>
              <a:spcBef>
                <a:spcPts val="0"/>
              </a:spcBef>
              <a:spcAft>
                <a:spcPts val="0"/>
              </a:spcAft>
              <a:buFont typeface="Wingdings" panose="05000000000000000000" pitchFamily="2" charset="2"/>
              <a:buChar char="Ø"/>
            </a:pPr>
            <a:r>
              <a:rPr lang="en-US" sz="1800" dirty="0"/>
              <a:t>AI concerns—have a policy in syllabus</a:t>
            </a:r>
          </a:p>
          <a:p>
            <a:pPr lvl="1">
              <a:lnSpc>
                <a:spcPct val="110000"/>
              </a:lnSpc>
              <a:spcBef>
                <a:spcPts val="0"/>
              </a:spcBef>
              <a:spcAft>
                <a:spcPts val="0"/>
              </a:spcAft>
              <a:buFont typeface="Wingdings" panose="05000000000000000000" pitchFamily="2" charset="2"/>
              <a:buChar char="Ø"/>
            </a:pPr>
            <a:r>
              <a:rPr lang="en-US" sz="1800" dirty="0"/>
              <a:t>Some tracking software—not ideal</a:t>
            </a:r>
          </a:p>
          <a:p>
            <a:pPr marL="285750" indent="-285750">
              <a:lnSpc>
                <a:spcPct val="110000"/>
              </a:lnSpc>
              <a:spcBef>
                <a:spcPts val="0"/>
              </a:spcBef>
              <a:spcAft>
                <a:spcPts val="0"/>
              </a:spcAft>
              <a:buFont typeface="Wingdings" panose="05000000000000000000" pitchFamily="2" charset="2"/>
              <a:buChar char="Ø"/>
            </a:pPr>
            <a:r>
              <a:rPr lang="en-US" sz="1800" dirty="0"/>
              <a:t>DEI actions are being reviewed at UM system level</a:t>
            </a:r>
          </a:p>
          <a:p>
            <a:pPr marL="285750" indent="-285750">
              <a:lnSpc>
                <a:spcPct val="110000"/>
              </a:lnSpc>
              <a:spcBef>
                <a:spcPts val="0"/>
              </a:spcBef>
              <a:spcAft>
                <a:spcPts val="0"/>
              </a:spcAft>
              <a:buFont typeface="Wingdings" panose="05000000000000000000" pitchFamily="2" charset="2"/>
              <a:buChar char="Ø"/>
            </a:pPr>
            <a:r>
              <a:rPr lang="en-US" sz="1800" dirty="0"/>
              <a:t>Question about Early Career awards—good to apply for them, can’t all be expected to win, though</a:t>
            </a:r>
          </a:p>
        </p:txBody>
      </p:sp>
    </p:spTree>
    <p:extLst>
      <p:ext uri="{BB962C8B-B14F-4D97-AF65-F5344CB8AC3E}">
        <p14:creationId xmlns:p14="http://schemas.microsoft.com/office/powerpoint/2010/main" val="14858801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A63461A5077432091D9664FA72DFE30&lt;/guid&gt;&#10;        &lt;description /&gt;&#10;        &lt;date&gt;9/18/2023 3:11: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E34C831BE0146E3BDFF2672A43B4ED0&lt;/guid&gt;&#10;            &lt;repollguid&gt;9A8E706FEB0E4C4F91858E62D95AC948&lt;/repollguid&gt;&#10;            &lt;sourceid&gt;27B27BFCE48A4790AF8B280C20F1B9F0&lt;/sourceid&gt;&#10;            &lt;narrativeguid&gt;00000000000000000000000000000000&lt;/narrativeguid&gt;&#10;            &lt;questiontext&gt;Conflict of Interest Committee - Special Committee3 tenured faculty members will be chosen, 2 to serve 2-year terms and 1 to serve a 1-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3&lt;/responselimit&gt;&#10;            &lt;allowduplicates&gt;True&lt;/allowduplicates&gt;&#10;            &lt;bulletstyle&gt;2&lt;/bulletstyle&gt;&#10;            &lt;answers&gt;&#10;                &lt;answer&gt;&#10;                    &lt;guid&gt;625286BEBD244B558A159C692F409C87&lt;/guid&gt;&#10;                    &lt;answertext&gt;Haiming Wen, MSE&lt;/answertext&gt;&#10;                    &lt;valuetype&gt;0&lt;/valuetype&gt;&#10;                &lt;/answer&gt;&#10;                &lt;answer&gt;&#10;                    &lt;guid&gt;56611A2355D248459458099F511E5EED&lt;/guid&gt;&#10;                    &lt;answertext&gt;Amitava Choudhury, Chem&lt;/answertext&gt;&#10;                    &lt;valuetype&gt;0&lt;/valuetype&gt;&#10;                &lt;/answer&gt;&#10;                &lt;answer&gt;&#10;                    &lt;guid&gt;ED24C7AB1F0D422EAB871F92CB089AC5&lt;/guid&gt;&#10;                    &lt;answertext&gt;Levant Acar, ECE&lt;/answertext&gt;&#10;                    &lt;valuetype&gt;0&lt;/valuetype&gt;&#10;                &lt;/answer&gt;&#10;                &lt;answer&gt;&#10;                    &lt;guid&gt;560F626481374E009C441F75970C9486&lt;/guid&gt;&#10;                    &lt;answertext&gt;Jianmin Wang,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A63461A5077432091D9664FA72DFE30&lt;/guid&gt;&#10;        &lt;description /&gt;&#10;        &lt;date&gt;9/18/2023 3:11: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FA0D6FADA70647EEBFDE42C843788D49&lt;/guid&gt;&#10;            &lt;repollguid&gt;9A8E706FEB0E4C4F91858E62D95AC948&lt;/repollguid&gt;&#10;            &lt;sourceid&gt;27B27BFCE48A4790AF8B280C20F1B9F0&lt;/sourceid&gt;&#10;            &lt;narrativeguid&gt;00000000000000000000000000000000&lt;/narrativeguid&gt;&#10;            &lt;questiontext&gt;Student Scholastic Appeals Committee - Judicial Committee5 faculty members will be chosen, 3 from and by Faculty Senate and 2 from and by Gen Fac. Each will serve 2 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3&lt;/responselimit&gt;&#10;            &lt;allowduplicates&gt;True&lt;/allowduplicates&gt;&#10;            &lt;bulletstyle&gt;2&lt;/bulletstyle&gt;&#10;            &lt;answers&gt;&#10;                &lt;answer&gt;&#10;                    &lt;guid&gt;625286BEBD244B558A159C692F409C87&lt;/guid&gt;&#10;                    &lt;answertext&gt;Aditya Kumar, MSE&lt;/answertext&gt;&#10;                    &lt;valuetype&gt;0&lt;/valuetype&gt;&#10;                &lt;/answer&gt;&#10;                &lt;answer&gt;&#10;                    &lt;guid&gt;56611A2355D248459458099F511E5EED&lt;/guid&gt;&#10;                    &lt;answertext&gt;Jeffrey Winiarz, Chem&lt;/answertext&gt;&#10;                    &lt;valuetype&gt;0&lt;/valuetype&gt;&#10;                &lt;/answer&gt;&#10;                &lt;answer&gt;&#10;                    &lt;guid&gt;ED24C7AB1F0D422EAB871F92CB089AC5&lt;/guid&gt;&#10;                    &lt;answertext&gt;Zhi Lang, M&amp;amp;AE&lt;/answertext&gt;&#10;                    &lt;valuetype&gt;0&lt;/valuetype&gt;&#10;                &lt;/answer&gt;&#10;                &lt;answer&gt;&#10;                    &lt;guid&gt;560F626481374E009C441F75970C9486&lt;/guid&gt;&#10;                    &lt;answertext&gt;Kurt Kosbar, ECE&lt;/answertext&gt;&#10;                    &lt;valuetype&gt;0&lt;/valuetype&gt;&#10;                &lt;/answer&gt;&#10;                &lt;answer&gt;&#10;                    &lt;guid&gt;DDF0B1699EF24BCBB9056F9E62D09EFA&lt;/guid&gt;&#10;                    &lt;answertext&gt;Genda Chen, CArE&lt;/answertext&gt;&#10;                    &lt;valuetype&gt;0&lt;/valuetype&gt;&#10;                &lt;/answer&gt;&#10;                &lt;answer&gt;&#10;                    &lt;guid&gt;097551396E854B15BDFC3DBFD775B4E2&lt;/guid&gt;&#10;                    &lt;answertext&gt;CJ Lungstrum, Math/Sta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1.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A63461A5077432091D9664FA72DFE30&lt;/guid&gt;&#10;        &lt;description /&gt;&#10;        &lt;date&gt;9/18/2023 3:11: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545DCD291F3F42C98EB96C6BCA6B2CEA&lt;/guid&gt;&#10;            &lt;repollguid&gt;9A8E706FEB0E4C4F91858E62D95AC948&lt;/repollguid&gt;&#10;            &lt;sourceid&gt;27B27BFCE48A4790AF8B280C20F1B9F0&lt;/sourceid&gt;&#10;            &lt;narrativeguid&gt;00000000000000000000000000000000&lt;/narrativeguid&gt;&#10;            &lt;questiontext&gt;Grievance Hearing Panel Committee - Judicial CommitteeDo we want 1 or 2 panel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625286BEBD244B558A159C692F409C87&lt;/guid&gt;&#10;                    &lt;answertext&gt;1 Panel&lt;/answertext&gt;&#10;                    &lt;valuetype&gt;0&lt;/valuetype&gt;&#10;                &lt;/answer&gt;&#10;                &lt;answer&gt;&#10;                    &lt;guid&gt;56611A2355D248459458099F511E5EED&lt;/guid&gt;&#10;                    &lt;answertext&gt;2 Panel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4.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A63461A5077432091D9664FA72DFE30&lt;/guid&gt;&#10;        &lt;description /&gt;&#10;        &lt;date&gt;9/18/2023 3:11: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47A14BEB5F1748318DCDFE199C3B08CE&lt;/guid&gt;&#10;            &lt;repollguid&gt;9A8E706FEB0E4C4F91858E62D95AC948&lt;/repollguid&gt;&#10;            &lt;sourceid&gt;27B27BFCE48A4790AF8B280C20F1B9F0&lt;/sourceid&gt;&#10;            &lt;narrativeguid&gt;00000000000000000000000000000000&lt;/narrativeguid&gt;&#10;            &lt;questiontext&gt;Grievance Hearing Panel Committee - Judicial CommitteeNominees: 1 will serve 3 years, 1 will serve 1 year&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answers&gt;&#10;                &lt;answer&gt;&#10;                    &lt;guid&gt;625286BEBD244B558A159C692F409C87&lt;/guid&gt;&#10;                    &lt;answertext&gt;Michael Bruening, Hist &amp;amp; Poli Sci&lt;/answertext&gt;&#10;                    &lt;valuetype&gt;0&lt;/valuetype&gt;&#10;                &lt;/answer&gt;&#10;                &lt;answer&gt;&#10;                    &lt;guid&gt;56611A2355D248459458099F511E5EED&lt;/guid&gt;&#10;                    &lt;answertext&gt;Genda Chen, CArE&lt;/answertext&gt;&#10;                    &lt;valuetype&gt;0&lt;/valuetype&gt;&#10;                &lt;/answer&gt;&#10;                &lt;answer&gt;&#10;                    &lt;guid&gt;C56FC26708B94F939C5623E66D702F77&lt;/guid&gt;&#10;                    &lt;answertext&gt;Joe Stanley, ECE&lt;/answertext&gt;&#10;                    &lt;valuetype&gt;0&lt;/valuetype&gt;&#10;                &lt;/answer&gt;&#10;                &lt;answer&gt;&#10;                    &lt;guid&gt;86B8307779A6482AA17945B419EB32BA&lt;/guid&gt;&#10;                    &lt;answertext&gt;Julia Alexander, Educ&lt;/answertext&gt;&#10;                    &lt;valuetype&gt;0&lt;/valuetype&gt;&#10;                &lt;/answer&gt;&#10;                &lt;answer&gt;&#10;                    &lt;guid&gt;D0889FE842684324AA631F183DF7E8A1&lt;/guid&gt;&#10;                    &lt;answertext&gt;Lana Alagha, M&amp;amp;EE&lt;/answertext&gt;&#10;                    &lt;valuetype&gt;0&lt;/valuetype&gt;&#10;                &lt;/answer&gt;&#10;                &lt;answer&gt;&#10;                    &lt;guid&gt;C3102E30284B4747AA00C9BF79A4C491&lt;/guid&gt;&#10;                    &lt;answertext&gt;Michel Gueldry, ALP&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A63461A5077432091D9664FA72DFE30&lt;/guid&gt;&#10;        &lt;description /&gt;&#10;        &lt;date&gt;9/18/2023 3:11: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DED7FA69A6FB4B5E8BDCF1B3C5F26715&lt;/guid&gt;&#10;            &lt;repollguid&gt;9A8E706FEB0E4C4F91858E62D95AC948&lt;/repollguid&gt;&#10;            &lt;sourceid&gt;27B27BFCE48A4790AF8B280C20F1B9F0&lt;/sourceid&gt;&#10;            &lt;narrativeguid&gt;00000000000000000000000000000000&lt;/narrativeguid&gt;&#10;            &lt;questiontext&gt;Grievance Oversight Committee - Judicial Committee2 faculty members will be chosen, 1 to serve a 3-year term and 1 to serve a 2-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answers&gt;&#10;                &lt;answer&gt;&#10;                    &lt;guid&gt;625286BEBD244B558A159C692F409C87&lt;/guid&gt;&#10;                    &lt;answertext&gt;Cihan Dagli, EMSE&lt;/answertext&gt;&#10;                    &lt;valuetype&gt;0&lt;/valuetype&gt;&#10;                &lt;/answer&gt;&#10;                &lt;answer&gt;&#10;                    &lt;guid&gt;56611A2355D248459458099F511E5EED&lt;/guid&gt;&#10;                    &lt;answertext&gt;Rainer Glaser, Chem&lt;/answertext&gt;&#10;                    &lt;valuetype&gt;0&lt;/valuetype&gt;&#10;                &lt;/answer&gt;&#10;                &lt;answer&gt;&#10;                    &lt;guid&gt;ED24C7AB1F0D422EAB871F92CB089AC5&lt;/guid&gt;&#10;                    &lt;answertext&gt;Ali Hurson, ECE&lt;/answertext&gt;&#10;                    &lt;valuetype&gt;0&lt;/valuetype&gt;&#10;                &lt;/answer&gt;&#10;                &lt;answer&gt;&#10;                    &lt;guid&gt;560F626481374E009C441F75970C9486&lt;/guid&gt;&#10;                    &lt;answertext&gt;Grace Yan,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5.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A63461A5077432091D9664FA72DFE30&lt;/guid&gt;&#10;        &lt;description /&gt;&#10;        &lt;date&gt;9/18/2023 3:11: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9805F2F693274D5DB97B2FF6157322EE&lt;/guid&gt;&#10;            &lt;repollguid&gt;9A8E706FEB0E4C4F91858E62D95AC948&lt;/repollguid&gt;&#10;            &lt;sourceid&gt;27B27BFCE48A4790AF8B280C20F1B9F0&lt;/sourceid&gt;&#10;            &lt;narrativeguid&gt;00000000000000000000000000000000&lt;/narrativeguid&gt;&#10;            &lt;questiontext&gt;Parking, Security and Traffic Committee - Judicial Committee8 faculty members will be chosen, 4 to serve 2-year terms and 4 to serve a 1-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4&lt;/responselimit&gt;&#10;            &lt;allowduplicates&gt;True&lt;/allowduplicates&gt;&#10;            &lt;bulletstyle&gt;2&lt;/bulletstyle&gt;&#10;            &lt;answers&gt;&#10;                &lt;answer&gt;&#10;                    &lt;guid&gt;625286BEBD244B558A159C692F409C87&lt;/guid&gt;&#10;                    &lt;answertext&gt;Petra DeWitt, Hist/PoliSci&lt;/answertext&gt;&#10;                    &lt;valuetype&gt;0&lt;/valuetype&gt;&#10;                &lt;/answer&gt;&#10;                &lt;answer&gt;&#10;                    &lt;guid&gt;56611A2355D248459458099F511E5EED&lt;/guid&gt;&#10;                    &lt;answertext&gt;Michel Gueldry, ALP&lt;/answertext&gt;&#10;                    &lt;valuetype&gt;0&lt;/valuetype&gt;&#10;                &lt;/answer&gt;&#10;                &lt;answer&gt;&#10;                    &lt;guid&gt;ED24C7AB1F0D422EAB871F92CB089AC5&lt;/guid&gt;&#10;                    &lt;answertext&gt;Risheng Wang, Chem&lt;/answertext&gt;&#10;                    &lt;valuetype&gt;0&lt;/valuetype&gt;&#10;                &lt;/answer&gt;&#10;                &lt;answer&gt;&#10;                    &lt;guid&gt;560F626481374E009C441F75970C9486&lt;/guid&gt;&#10;                    &lt;answertext&gt;Pourya Shamsi, ECE&lt;/answertext&gt;&#10;                    &lt;valuetype&gt;0&lt;/valuetype&gt;&#10;                &lt;/answer&gt;&#10;                &lt;answer&gt;&#10;                    &lt;guid&gt;DDF0B1699EF24BCBB9056F9E62D09EFA&lt;/guid&gt;&#10;                    &lt;answertext&gt;Weibing Gong, GGPE&lt;/answertext&gt;&#10;                    &lt;valuetype&gt;0&lt;/valuetype&gt;&#10;                &lt;/answer&gt;&#10;                &lt;answer&gt;&#10;                    &lt;guid&gt;097551396E854B15BDFC3DBFD775B4E2&lt;/guid&gt;&#10;                    &lt;answertext&gt;John Myers, CArE&lt;/answertext&gt;&#10;                    &lt;valuetype&gt;0&lt;/valuetype&gt;&#10;                &lt;/answer&gt;&#10;                &lt;answer&gt;&#10;                    &lt;guid&gt;4968526D5A704418B0F647BF83C197D4&lt;/guid&gt;&#10;                    &lt;answertext&gt;Meggie Wen, Math/Sta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2.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 Presentation</Template>
  <TotalTime>366</TotalTime>
  <Words>6489</Words>
  <Application>Microsoft Office PowerPoint</Application>
  <PresentationFormat>On-screen Show (16:9)</PresentationFormat>
  <Paragraphs>1493</Paragraphs>
  <Slides>85</Slides>
  <Notes>0</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85</vt:i4>
      </vt:variant>
    </vt:vector>
  </HeadingPairs>
  <TitlesOfParts>
    <vt:vector size="108" baseType="lpstr">
      <vt:lpstr>.Hiragino Kaku Gothic Interface W3</vt:lpstr>
      <vt:lpstr>Arial</vt:lpstr>
      <vt:lpstr>Calibri</vt:lpstr>
      <vt:lpstr>Calibri Light</vt:lpstr>
      <vt:lpstr>Calibri-Bold</vt:lpstr>
      <vt:lpstr>Cambria</vt:lpstr>
      <vt:lpstr>Courier New</vt:lpstr>
      <vt:lpstr>Encode Sans Normal Black</vt:lpstr>
      <vt:lpstr>Franklin Gothic Demi</vt:lpstr>
      <vt:lpstr>Franklin Gothic Medium</vt:lpstr>
      <vt:lpstr>Helvetica</vt:lpstr>
      <vt:lpstr>Lucida Grande</vt:lpstr>
      <vt:lpstr>Orgon Slab</vt:lpstr>
      <vt:lpstr>Orgon Slab ExtraLight</vt:lpstr>
      <vt:lpstr>Orgon Slab Light</vt:lpstr>
      <vt:lpstr>Orgon Slab Medium</vt:lpstr>
      <vt:lpstr>Roboto</vt:lpstr>
      <vt:lpstr>System Font Regular</vt:lpstr>
      <vt:lpstr>Tisa Offc Serif Pro</vt:lpstr>
      <vt:lpstr>Wingdings</vt:lpstr>
      <vt:lpstr>Primary Logo</vt:lpstr>
      <vt:lpstr>1_Custom Design</vt:lpstr>
      <vt:lpstr>Office Theme</vt:lpstr>
      <vt:lpstr>Faculty Senate Meeting</vt:lpstr>
      <vt:lpstr>Meeting procedure</vt:lpstr>
      <vt:lpstr>Meeting Minutes</vt:lpstr>
      <vt:lpstr>PowerPoint Presentation</vt:lpstr>
      <vt:lpstr>PowerPoint Presentation</vt:lpstr>
      <vt:lpstr>PowerPoint Presentation</vt:lpstr>
      <vt:lpstr>Resolution, Dr. Kathleen Sheppard </vt:lpstr>
      <vt:lpstr>Resolution, Dr. Kathleen Sheppard</vt:lpstr>
      <vt:lpstr>IFC Retreat 8/14-15/23, Columbia, MO</vt:lpstr>
      <vt:lpstr>Shared Governance</vt:lpstr>
      <vt:lpstr>Shared Governance</vt:lpstr>
      <vt:lpstr>Campus Matters</vt:lpstr>
      <vt:lpstr>PowerPoint Presentation</vt:lpstr>
      <vt:lpstr>PowerPoint Presentation</vt:lpstr>
      <vt:lpstr>Student Council</vt:lpstr>
      <vt:lpstr>PowerPoint Presentation</vt:lpstr>
      <vt:lpstr>PowerPoint Presentation</vt:lpstr>
      <vt:lpstr>Higher Learning Commission (HLC) Assessment Academy 2023 - 2027</vt:lpstr>
      <vt:lpstr>PowerPoint Presentation</vt:lpstr>
      <vt:lpstr>CCC Meeting - 08 August 2023</vt:lpstr>
      <vt:lpstr>CCC Meeting - 08 August 2023</vt:lpstr>
      <vt:lpstr>CCC Meeting - 08 August 2023</vt:lpstr>
      <vt:lpstr>CCC Meeting - 08 August 2023</vt:lpstr>
      <vt:lpstr>CCC Meeting - 08 August 2023</vt:lpstr>
      <vt:lpstr>PowerPoint Presentation</vt:lpstr>
      <vt:lpstr>Peer Observation</vt:lpstr>
      <vt:lpstr>The observation team:</vt:lpstr>
      <vt:lpstr>Coming soon!</vt:lpstr>
      <vt:lpstr>PowerPoint Presentation</vt:lpstr>
      <vt:lpstr>ITCC</vt:lpstr>
      <vt:lpstr>ITCC Subcommittees</vt:lpstr>
      <vt:lpstr>ITCC Subcommittees</vt:lpstr>
      <vt:lpstr>ITCC Subcommittees</vt:lpstr>
      <vt:lpstr>ITCC Subcommittees</vt:lpstr>
      <vt:lpstr>IT Update - Status of Windows 11 Armageddon</vt:lpstr>
      <vt:lpstr>IT Update - Windows Upgrade Failure</vt:lpstr>
      <vt:lpstr>IT Update</vt:lpstr>
      <vt:lpstr>Impact of Account Decommissioning</vt:lpstr>
      <vt:lpstr>PowerPoint Presentation</vt:lpstr>
      <vt:lpstr>FY2023 Actuals - Operating Revenues</vt:lpstr>
      <vt:lpstr>FY2023 Actuals - Operating Expenses</vt:lpstr>
      <vt:lpstr>FY2023 Actuals - Operating Revenues</vt:lpstr>
      <vt:lpstr>FY2023 Actuals - Operating Expenses</vt:lpstr>
      <vt:lpstr>FY2024 - Operating Revenues</vt:lpstr>
      <vt:lpstr>Raises</vt:lpstr>
      <vt:lpstr>Notes and Oddities</vt:lpstr>
      <vt:lpstr>Chancellor positions</vt:lpstr>
      <vt:lpstr>Provost positions</vt:lpstr>
      <vt:lpstr>Faculty*</vt:lpstr>
      <vt:lpstr>PowerPoint Presentation</vt:lpstr>
      <vt:lpstr>PowerPoint Presentation</vt:lpstr>
      <vt:lpstr>PowerPoint Presentation</vt:lpstr>
      <vt:lpstr>Faculty number per ¼ percent bin </vt:lpstr>
      <vt:lpstr>PowerPoint Presentation</vt:lpstr>
      <vt:lpstr>PowerPoint Presentation</vt:lpstr>
      <vt:lpstr>AY 23-24 Average %</vt:lpstr>
      <vt:lpstr>AY 22-23</vt:lpstr>
      <vt:lpstr>AY 21-22</vt:lpstr>
      <vt:lpstr>Trend?</vt:lpstr>
      <vt:lpstr>AY 23-24 Sum of Salaries Change %</vt:lpstr>
      <vt:lpstr>317 Faculty*</vt:lpstr>
      <vt:lpstr>Faculty headcount</vt:lpstr>
      <vt:lpstr>PowerPoint Presentation</vt:lpstr>
      <vt:lpstr>Faculty Senate</vt:lpstr>
      <vt:lpstr>Faculty Senate Secretary</vt:lpstr>
      <vt:lpstr>Nominees</vt:lpstr>
      <vt:lpstr>Budgetary Affairs</vt:lpstr>
      <vt:lpstr>Conflict of Interest Committee</vt:lpstr>
      <vt:lpstr>Conflict of Interest Committee</vt:lpstr>
      <vt:lpstr>Conflict of Interest Committee - Special Committee 3 tenured faculty members will be chosen, 2 to serve 2-year terms and 1 to serve a 1-year term</vt:lpstr>
      <vt:lpstr>Grievance Oversight Committee</vt:lpstr>
      <vt:lpstr>Grievance Oversight Committee</vt:lpstr>
      <vt:lpstr>Grievance Oversight Committee - Judicial Committee 2 faculty members will be chosen, 1 to serve a 3-year term and 1 to serve a 2-year term</vt:lpstr>
      <vt:lpstr>Parking, Security and Traffic Committee</vt:lpstr>
      <vt:lpstr>Parking, Security and Traffic Committee</vt:lpstr>
      <vt:lpstr>Parking, Security and Traffic Committee - Judicial Committee 8 faculty members will be chosen, 4 to serve 2-year terms and 4 to serve a 1-year term</vt:lpstr>
      <vt:lpstr>Student Scholastic Appeals Committee</vt:lpstr>
      <vt:lpstr>Student Scholastic Appeals Committee</vt:lpstr>
      <vt:lpstr>Student Scholastic Appeals Committee - Judicial Committee 5 faculty members will be chosen, 3 from and by Faculty Senate and 2 from and by Gen Fac. Each will serve 2 year terms</vt:lpstr>
      <vt:lpstr>Grievance Hearing Panel Committee</vt:lpstr>
      <vt:lpstr>Grievance Hearing Panel Committee</vt:lpstr>
      <vt:lpstr>Grievance Hearing Panel Committee - Judicial Committee Do we want 1 or 2 panels?</vt:lpstr>
      <vt:lpstr>Grievance Hearing Panel Committee Judicial Committee</vt:lpstr>
      <vt:lpstr>Grievance Hearing Panel Committee - Judicial Committee Nominees: 1 will serve 3 years, 1 will serve 1 year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S&amp;T’s  PowerPoint Presentations</dc:title>
  <dc:creator>Westenberg, David J.</dc:creator>
  <cp:lastModifiedBy>Westenberg, David J.</cp:lastModifiedBy>
  <cp:revision>22</cp:revision>
  <dcterms:created xsi:type="dcterms:W3CDTF">2023-07-02T00:21:31Z</dcterms:created>
  <dcterms:modified xsi:type="dcterms:W3CDTF">2023-09-21T15:56:38Z</dcterms:modified>
</cp:coreProperties>
</file>